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123"/>
  </p:handoutMasterIdLst>
  <p:sldIdLst>
    <p:sldId id="672" r:id="rId3"/>
    <p:sldId id="3058" r:id="rId5"/>
    <p:sldId id="3110" r:id="rId6"/>
    <p:sldId id="3111" r:id="rId7"/>
    <p:sldId id="3112" r:id="rId8"/>
    <p:sldId id="3113" r:id="rId9"/>
    <p:sldId id="3114" r:id="rId10"/>
    <p:sldId id="3115" r:id="rId11"/>
    <p:sldId id="3116" r:id="rId12"/>
    <p:sldId id="3117" r:id="rId13"/>
    <p:sldId id="3059" r:id="rId14"/>
    <p:sldId id="3060" r:id="rId15"/>
    <p:sldId id="3061" r:id="rId16"/>
    <p:sldId id="3062" r:id="rId17"/>
    <p:sldId id="3063" r:id="rId18"/>
    <p:sldId id="3064" r:id="rId19"/>
    <p:sldId id="3065" r:id="rId20"/>
    <p:sldId id="3066" r:id="rId21"/>
    <p:sldId id="3067" r:id="rId22"/>
    <p:sldId id="3068" r:id="rId23"/>
    <p:sldId id="3069" r:id="rId24"/>
    <p:sldId id="3070" r:id="rId25"/>
    <p:sldId id="3071" r:id="rId26"/>
    <p:sldId id="3072" r:id="rId27"/>
    <p:sldId id="3073" r:id="rId28"/>
    <p:sldId id="3074" r:id="rId29"/>
    <p:sldId id="3075" r:id="rId30"/>
    <p:sldId id="3076" r:id="rId31"/>
    <p:sldId id="3077" r:id="rId32"/>
    <p:sldId id="3078" r:id="rId33"/>
    <p:sldId id="3079" r:id="rId34"/>
    <p:sldId id="3080" r:id="rId35"/>
    <p:sldId id="3081" r:id="rId36"/>
    <p:sldId id="3082" r:id="rId37"/>
    <p:sldId id="3083" r:id="rId38"/>
    <p:sldId id="3084" r:id="rId39"/>
    <p:sldId id="3085" r:id="rId40"/>
    <p:sldId id="3086" r:id="rId41"/>
    <p:sldId id="3087" r:id="rId42"/>
    <p:sldId id="3088" r:id="rId43"/>
    <p:sldId id="3089" r:id="rId44"/>
    <p:sldId id="3090" r:id="rId45"/>
    <p:sldId id="3091" r:id="rId46"/>
    <p:sldId id="3092" r:id="rId47"/>
    <p:sldId id="3093" r:id="rId48"/>
    <p:sldId id="3094" r:id="rId49"/>
    <p:sldId id="3095" r:id="rId50"/>
    <p:sldId id="3096" r:id="rId51"/>
    <p:sldId id="3097" r:id="rId52"/>
    <p:sldId id="3098" r:id="rId53"/>
    <p:sldId id="3099" r:id="rId54"/>
    <p:sldId id="3100" r:id="rId55"/>
    <p:sldId id="3101" r:id="rId56"/>
    <p:sldId id="3102" r:id="rId57"/>
    <p:sldId id="3103" r:id="rId58"/>
    <p:sldId id="3104" r:id="rId59"/>
    <p:sldId id="3105" r:id="rId60"/>
    <p:sldId id="3106" r:id="rId61"/>
    <p:sldId id="3107" r:id="rId62"/>
    <p:sldId id="3108" r:id="rId63"/>
    <p:sldId id="3109" r:id="rId64"/>
    <p:sldId id="3118" r:id="rId65"/>
    <p:sldId id="3119" r:id="rId66"/>
    <p:sldId id="3120" r:id="rId67"/>
    <p:sldId id="3121" r:id="rId68"/>
    <p:sldId id="3004" r:id="rId69"/>
    <p:sldId id="3005" r:id="rId70"/>
    <p:sldId id="3006" r:id="rId71"/>
    <p:sldId id="3053" r:id="rId72"/>
    <p:sldId id="3054" r:id="rId73"/>
    <p:sldId id="3055" r:id="rId74"/>
    <p:sldId id="3056" r:id="rId75"/>
    <p:sldId id="3057" r:id="rId76"/>
    <p:sldId id="3007" r:id="rId77"/>
    <p:sldId id="3008" r:id="rId78"/>
    <p:sldId id="3009" r:id="rId79"/>
    <p:sldId id="3010" r:id="rId80"/>
    <p:sldId id="3011" r:id="rId81"/>
    <p:sldId id="3012" r:id="rId82"/>
    <p:sldId id="3013" r:id="rId83"/>
    <p:sldId id="3014" r:id="rId84"/>
    <p:sldId id="3015" r:id="rId85"/>
    <p:sldId id="3016" r:id="rId86"/>
    <p:sldId id="3017" r:id="rId87"/>
    <p:sldId id="3018" r:id="rId88"/>
    <p:sldId id="3019" r:id="rId89"/>
    <p:sldId id="3020" r:id="rId90"/>
    <p:sldId id="3021" r:id="rId91"/>
    <p:sldId id="3022" r:id="rId92"/>
    <p:sldId id="3023" r:id="rId93"/>
    <p:sldId id="3024" r:id="rId94"/>
    <p:sldId id="3025" r:id="rId95"/>
    <p:sldId id="3026" r:id="rId96"/>
    <p:sldId id="3027" r:id="rId97"/>
    <p:sldId id="3028" r:id="rId98"/>
    <p:sldId id="3029" r:id="rId99"/>
    <p:sldId id="3030" r:id="rId100"/>
    <p:sldId id="3031" r:id="rId101"/>
    <p:sldId id="3032" r:id="rId102"/>
    <p:sldId id="3033" r:id="rId103"/>
    <p:sldId id="3034" r:id="rId104"/>
    <p:sldId id="3035" r:id="rId105"/>
    <p:sldId id="3036" r:id="rId106"/>
    <p:sldId id="3037" r:id="rId107"/>
    <p:sldId id="3038" r:id="rId108"/>
    <p:sldId id="3039" r:id="rId109"/>
    <p:sldId id="3040" r:id="rId110"/>
    <p:sldId id="3041" r:id="rId111"/>
    <p:sldId id="3042" r:id="rId112"/>
    <p:sldId id="3043" r:id="rId113"/>
    <p:sldId id="3044" r:id="rId114"/>
    <p:sldId id="3045" r:id="rId115"/>
    <p:sldId id="3046" r:id="rId116"/>
    <p:sldId id="3047" r:id="rId117"/>
    <p:sldId id="3048" r:id="rId118"/>
    <p:sldId id="3049" r:id="rId119"/>
    <p:sldId id="3050" r:id="rId120"/>
    <p:sldId id="3051" r:id="rId121"/>
    <p:sldId id="865" r:id="rId122"/>
  </p:sldIdLst>
  <p:sldSz cx="12192000" cy="6858000"/>
  <p:notesSz cx="6858000" cy="9144000"/>
  <p:embeddedFontLst>
    <p:embeddedFont>
      <p:font typeface="Tw Cen MT" panose="020B0602020104020603" charset="0"/>
      <p:regular r:id="rId1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一帆" initials="张一帆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79048" autoAdjust="0"/>
  </p:normalViewPr>
  <p:slideViewPr>
    <p:cSldViewPr snapToGrid="0">
      <p:cViewPr varScale="1">
        <p:scale>
          <a:sx n="92" d="100"/>
          <a:sy n="92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font" Target="fonts/font1.fntdata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26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image" Target="../media/image37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wmf"/><Relationship Id="rId1" Type="http://schemas.openxmlformats.org/officeDocument/2006/relationships/image" Target="../media/image3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1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9" Type="http://schemas.openxmlformats.org/officeDocument/2006/relationships/image" Target="../media/image100.png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png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6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image" Target="../media/image149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png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png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png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png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png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7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23016-8A5F-4B99-B63A-151741210C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1"/>
            <a:ext cx="10261600" cy="563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00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6889-DA73-4EEF-A302-6CFE8B5ED5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715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AA04C-93FF-49E2-83E8-1A2A50E651B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F9C1C94-63E0-4621-8484-C4CA0060BB8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1F2E7B4-227E-4DE3-9325-1F2D6AD752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3D80D-0B18-450A-B3E7-A72A31C2C4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CCE9C75-4075-4617-A4F7-1B02E76274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8551" y="6248400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5.png"/><Relationship Id="rId28" Type="http://schemas.openxmlformats.org/officeDocument/2006/relationships/tags" Target="../tags/tag2.xml"/><Relationship Id="rId27" Type="http://schemas.openxmlformats.org/officeDocument/2006/relationships/image" Target="../media/image4.png"/><Relationship Id="rId26" Type="http://schemas.openxmlformats.org/officeDocument/2006/relationships/tags" Target="../tags/tag1.xml"/><Relationship Id="rId25" Type="http://schemas.openxmlformats.org/officeDocument/2006/relationships/image" Target="../media/image3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534150" y="0"/>
            <a:ext cx="5657850" cy="72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0" y="0"/>
            <a:ext cx="2558415" cy="723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9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7.png"/><Relationship Id="rId1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vmlDrawing" Target="../drawings/vmlDrawing5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6.png"/><Relationship Id="rId1" Type="http://schemas.openxmlformats.org/officeDocument/2006/relationships/oleObject" Target="../embeddings/oleObject106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7" Type="http://schemas.openxmlformats.org/officeDocument/2006/relationships/vmlDrawing" Target="../drawings/vmlDrawing5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3" Type="http://schemas.openxmlformats.org/officeDocument/2006/relationships/image" Target="../media/image188.wmf"/><Relationship Id="rId2" Type="http://schemas.openxmlformats.org/officeDocument/2006/relationships/image" Target="../media/image187.png"/><Relationship Id="rId1" Type="http://schemas.openxmlformats.org/officeDocument/2006/relationships/oleObject" Target="../embeddings/oleObject107.bin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8.xml"/><Relationship Id="rId6" Type="http://schemas.openxmlformats.org/officeDocument/2006/relationships/vmlDrawing" Target="../drawings/vmlDrawing5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3.wmf"/><Relationship Id="rId3" Type="http://schemas.openxmlformats.org/officeDocument/2006/relationships/image" Target="../media/image192.wmf"/><Relationship Id="rId2" Type="http://schemas.openxmlformats.org/officeDocument/2006/relationships/image" Target="../media/image191.png"/><Relationship Id="rId1" Type="http://schemas.openxmlformats.org/officeDocument/2006/relationships/oleObject" Target="../embeddings/oleObject108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4.wmf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0.xml"/><Relationship Id="rId6" Type="http://schemas.openxmlformats.org/officeDocument/2006/relationships/vmlDrawing" Target="../drawings/vmlDrawing5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6.png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95.png"/><Relationship Id="rId1" Type="http://schemas.openxmlformats.org/officeDocument/2006/relationships/oleObject" Target="../embeddings/oleObject109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7.wmf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vmlDrawing" Target="../drawings/vmlDrawing6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oleObject" Target="../embeddings/oleObject111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4.xml"/><Relationship Id="rId7" Type="http://schemas.openxmlformats.org/officeDocument/2006/relationships/vmlDrawing" Target="../drawings/vmlDrawing6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4.wmf"/><Relationship Id="rId4" Type="http://schemas.openxmlformats.org/officeDocument/2006/relationships/image" Target="../media/image203.wmf"/><Relationship Id="rId3" Type="http://schemas.openxmlformats.org/officeDocument/2006/relationships/oleObject" Target="../embeddings/oleObject113.bin"/><Relationship Id="rId2" Type="http://schemas.openxmlformats.org/officeDocument/2006/relationships/image" Target="../media/image202.wmf"/><Relationship Id="rId1" Type="http://schemas.openxmlformats.org/officeDocument/2006/relationships/oleObject" Target="../embeddings/oleObject1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5.xml"/><Relationship Id="rId6" Type="http://schemas.openxmlformats.org/officeDocument/2006/relationships/vmlDrawing" Target="../drawings/vmlDrawing6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7.wmf"/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oleObject" Target="../embeddings/oleObject114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6.xml"/><Relationship Id="rId7" Type="http://schemas.openxmlformats.org/officeDocument/2006/relationships/vmlDrawing" Target="../drawings/vmlDrawing6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0.wmf"/><Relationship Id="rId4" Type="http://schemas.openxmlformats.org/officeDocument/2006/relationships/image" Target="../media/image209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208.wmf"/><Relationship Id="rId1" Type="http://schemas.openxmlformats.org/officeDocument/2006/relationships/oleObject" Target="../embeddings/oleObject115.bin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6.wmf"/><Relationship Id="rId1" Type="http://schemas.openxmlformats.org/officeDocument/2006/relationships/image" Target="../media/image215.wmf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6.png"/><Relationship Id="rId1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37.png"/><Relationship Id="rId1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43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51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7.png"/><Relationship Id="rId3" Type="http://schemas.openxmlformats.org/officeDocument/2006/relationships/oleObject" Target="../embeddings/oleObject19.bin"/><Relationship Id="rId2" Type="http://schemas.openxmlformats.org/officeDocument/2006/relationships/image" Target="../media/image50.png"/><Relationship Id="rId11" Type="http://schemas.openxmlformats.org/officeDocument/2006/relationships/notesSlide" Target="../notesSlides/notesSlide35.xml"/><Relationship Id="rId10" Type="http://schemas.openxmlformats.org/officeDocument/2006/relationships/vmlDrawing" Target="../drawings/vmlDrawing15.v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6.png"/><Relationship Id="rId7" Type="http://schemas.openxmlformats.org/officeDocument/2006/relationships/oleObject" Target="../embeddings/oleObject24.bin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37.png"/><Relationship Id="rId2" Type="http://schemas.openxmlformats.org/officeDocument/2006/relationships/oleObject" Target="../embeddings/oleObject22.bin"/><Relationship Id="rId11" Type="http://schemas.openxmlformats.org/officeDocument/2006/relationships/notesSlide" Target="../notesSlides/notesSlide36.xml"/><Relationship Id="rId10" Type="http://schemas.openxmlformats.org/officeDocument/2006/relationships/vmlDrawing" Target="../drawings/vmlDrawing16.v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58.wmf"/><Relationship Id="rId2" Type="http://schemas.openxmlformats.org/officeDocument/2006/relationships/oleObject" Target="../embeddings/oleObject25.bin"/><Relationship Id="rId1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jpeg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59.png"/><Relationship Id="rId10" Type="http://schemas.openxmlformats.org/officeDocument/2006/relationships/notesSlide" Target="../notesSlides/notesSlide38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64.wmf"/><Relationship Id="rId2" Type="http://schemas.openxmlformats.org/officeDocument/2006/relationships/oleObject" Target="../embeddings/oleObject28.bin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6.png"/><Relationship Id="rId1" Type="http://schemas.openxmlformats.org/officeDocument/2006/relationships/oleObject" Target="../embeddings/oleObject30.bin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oleObject" Target="../embeddings/oleObject31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oleObject" Target="../embeddings/oleObject32.bin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69.png"/><Relationship Id="rId1" Type="http://schemas.openxmlformats.org/officeDocument/2006/relationships/oleObject" Target="../embeddings/oleObject33.bin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71.png"/><Relationship Id="rId1" Type="http://schemas.openxmlformats.org/officeDocument/2006/relationships/oleObject" Target="../embeddings/oleObject35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71.png"/><Relationship Id="rId1" Type="http://schemas.openxmlformats.org/officeDocument/2006/relationships/oleObject" Target="../embeddings/oleObject37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vmlDrawing" Target="../drawings/vmlDrawing2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9.png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wmf"/><Relationship Id="rId2" Type="http://schemas.openxmlformats.org/officeDocument/2006/relationships/oleObject" Target="../embeddings/oleObject42.bin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85.png"/><Relationship Id="rId7" Type="http://schemas.openxmlformats.org/officeDocument/2006/relationships/oleObject" Target="../embeddings/oleObject46.bin"/><Relationship Id="rId6" Type="http://schemas.openxmlformats.org/officeDocument/2006/relationships/image" Target="../media/image84.png"/><Relationship Id="rId5" Type="http://schemas.openxmlformats.org/officeDocument/2006/relationships/oleObject" Target="../embeddings/oleObject45.bin"/><Relationship Id="rId41" Type="http://schemas.openxmlformats.org/officeDocument/2006/relationships/notesSlide" Target="../notesSlides/notesSlide50.xml"/><Relationship Id="rId40" Type="http://schemas.openxmlformats.org/officeDocument/2006/relationships/vmlDrawing" Target="../drawings/vmlDrawing28.vml"/><Relationship Id="rId4" Type="http://schemas.openxmlformats.org/officeDocument/2006/relationships/image" Target="../media/image83.png"/><Relationship Id="rId39" Type="http://schemas.openxmlformats.org/officeDocument/2006/relationships/slideLayout" Target="../slideLayouts/slideLayout20.xml"/><Relationship Id="rId38" Type="http://schemas.openxmlformats.org/officeDocument/2006/relationships/image" Target="../media/image100.png"/><Relationship Id="rId37" Type="http://schemas.openxmlformats.org/officeDocument/2006/relationships/oleObject" Target="../embeddings/oleObject61.bin"/><Relationship Id="rId36" Type="http://schemas.openxmlformats.org/officeDocument/2006/relationships/image" Target="../media/image99.png"/><Relationship Id="rId35" Type="http://schemas.openxmlformats.org/officeDocument/2006/relationships/oleObject" Target="../embeddings/oleObject60.bin"/><Relationship Id="rId34" Type="http://schemas.openxmlformats.org/officeDocument/2006/relationships/image" Target="../media/image98.png"/><Relationship Id="rId33" Type="http://schemas.openxmlformats.org/officeDocument/2006/relationships/oleObject" Target="../embeddings/oleObject59.bin"/><Relationship Id="rId32" Type="http://schemas.openxmlformats.org/officeDocument/2006/relationships/image" Target="../media/image97.png"/><Relationship Id="rId31" Type="http://schemas.openxmlformats.org/officeDocument/2006/relationships/oleObject" Target="../embeddings/oleObject58.bin"/><Relationship Id="rId30" Type="http://schemas.openxmlformats.org/officeDocument/2006/relationships/image" Target="../media/image96.png"/><Relationship Id="rId3" Type="http://schemas.openxmlformats.org/officeDocument/2006/relationships/oleObject" Target="../embeddings/oleObject44.bin"/><Relationship Id="rId29" Type="http://schemas.openxmlformats.org/officeDocument/2006/relationships/oleObject" Target="../embeddings/oleObject57.bin"/><Relationship Id="rId28" Type="http://schemas.openxmlformats.org/officeDocument/2006/relationships/image" Target="../media/image95.png"/><Relationship Id="rId27" Type="http://schemas.openxmlformats.org/officeDocument/2006/relationships/oleObject" Target="../embeddings/oleObject56.bin"/><Relationship Id="rId26" Type="http://schemas.openxmlformats.org/officeDocument/2006/relationships/image" Target="../media/image94.png"/><Relationship Id="rId25" Type="http://schemas.openxmlformats.org/officeDocument/2006/relationships/oleObject" Target="../embeddings/oleObject55.bin"/><Relationship Id="rId24" Type="http://schemas.openxmlformats.org/officeDocument/2006/relationships/image" Target="../media/image93.png"/><Relationship Id="rId23" Type="http://schemas.openxmlformats.org/officeDocument/2006/relationships/oleObject" Target="../embeddings/oleObject54.bin"/><Relationship Id="rId22" Type="http://schemas.openxmlformats.org/officeDocument/2006/relationships/image" Target="../media/image92.png"/><Relationship Id="rId21" Type="http://schemas.openxmlformats.org/officeDocument/2006/relationships/oleObject" Target="../embeddings/oleObject53.bin"/><Relationship Id="rId20" Type="http://schemas.openxmlformats.org/officeDocument/2006/relationships/image" Target="../media/image91.png"/><Relationship Id="rId2" Type="http://schemas.openxmlformats.org/officeDocument/2006/relationships/image" Target="../media/image82.png"/><Relationship Id="rId19" Type="http://schemas.openxmlformats.org/officeDocument/2006/relationships/oleObject" Target="../embeddings/oleObject52.bin"/><Relationship Id="rId18" Type="http://schemas.openxmlformats.org/officeDocument/2006/relationships/image" Target="../media/image90.png"/><Relationship Id="rId17" Type="http://schemas.openxmlformats.org/officeDocument/2006/relationships/oleObject" Target="../embeddings/oleObject51.bin"/><Relationship Id="rId16" Type="http://schemas.openxmlformats.org/officeDocument/2006/relationships/image" Target="../media/image89.png"/><Relationship Id="rId15" Type="http://schemas.openxmlformats.org/officeDocument/2006/relationships/oleObject" Target="../embeddings/oleObject50.bin"/><Relationship Id="rId14" Type="http://schemas.openxmlformats.org/officeDocument/2006/relationships/image" Target="../media/image88.png"/><Relationship Id="rId13" Type="http://schemas.openxmlformats.org/officeDocument/2006/relationships/oleObject" Target="../embeddings/oleObject49.bin"/><Relationship Id="rId12" Type="http://schemas.openxmlformats.org/officeDocument/2006/relationships/image" Target="../media/image87.png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86.png"/><Relationship Id="rId1" Type="http://schemas.openxmlformats.org/officeDocument/2006/relationships/oleObject" Target="../embeddings/oleObject4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7.png"/><Relationship Id="rId3" Type="http://schemas.openxmlformats.org/officeDocument/2006/relationships/image" Target="../media/image106.wmf"/><Relationship Id="rId2" Type="http://schemas.openxmlformats.org/officeDocument/2006/relationships/oleObject" Target="../embeddings/oleObject62.bin"/><Relationship Id="rId1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63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4.wmf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67.bin"/><Relationship Id="rId3" Type="http://schemas.openxmlformats.org/officeDocument/2006/relationships/image" Target="../media/image112.wmf"/><Relationship Id="rId2" Type="http://schemas.openxmlformats.org/officeDocument/2006/relationships/oleObject" Target="../embeddings/oleObject66.bin"/><Relationship Id="rId10" Type="http://schemas.openxmlformats.org/officeDocument/2006/relationships/notesSlide" Target="../notesSlides/notesSlide53.xml"/><Relationship Id="rId1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7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116.png"/><Relationship Id="rId1" Type="http://schemas.openxmlformats.org/officeDocument/2006/relationships/oleObject" Target="../embeddings/oleObject69.bin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vmlDrawing" Target="../drawings/vmlDrawing3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116.png"/><Relationship Id="rId1" Type="http://schemas.openxmlformats.org/officeDocument/2006/relationships/oleObject" Target="../embeddings/oleObject71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119.wmf"/><Relationship Id="rId10" Type="http://schemas.openxmlformats.org/officeDocument/2006/relationships/notesSlide" Target="../notesSlides/notesSlide60.xml"/><Relationship Id="rId1" Type="http://schemas.openxmlformats.org/officeDocument/2006/relationships/oleObject" Target="../embeddings/oleObject73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1.xml"/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png"/><Relationship Id="rId3" Type="http://schemas.openxmlformats.org/officeDocument/2006/relationships/oleObject" Target="../embeddings/oleObject77.bin"/><Relationship Id="rId2" Type="http://schemas.openxmlformats.org/officeDocument/2006/relationships/image" Target="../media/image122.png"/><Relationship Id="rId1" Type="http://schemas.openxmlformats.org/officeDocument/2006/relationships/oleObject" Target="../embeddings/oleObject7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7.jpe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0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29.e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128.emf"/><Relationship Id="rId1" Type="http://schemas.openxmlformats.org/officeDocument/2006/relationships/oleObject" Target="../embeddings/oleObject78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wmf"/><Relationship Id="rId1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vmlDrawing" Target="../drawings/vmlDrawing37.v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131.emf"/><Relationship Id="rId1" Type="http://schemas.openxmlformats.org/officeDocument/2006/relationships/oleObject" Target="../embeddings/oleObject81.bin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33.emf"/><Relationship Id="rId1" Type="http://schemas.openxmlformats.org/officeDocument/2006/relationships/oleObject" Target="../embeddings/oleObject83.bin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8.xml"/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135.png"/><Relationship Id="rId3" Type="http://schemas.openxmlformats.org/officeDocument/2006/relationships/image" Target="../media/image133.emf"/><Relationship Id="rId2" Type="http://schemas.openxmlformats.org/officeDocument/2006/relationships/oleObject" Target="../embeddings/oleObject84.bin"/><Relationship Id="rId1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136.wmf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7.wmf"/><Relationship Id="rId1" Type="http://schemas.openxmlformats.org/officeDocument/2006/relationships/image" Target="../media/image124.wmf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85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tags" Target="../tags/tag4.xml"/><Relationship Id="rId4" Type="http://schemas.openxmlformats.org/officeDocument/2006/relationships/image" Target="../media/image142.png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w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vmlDrawing" Target="../drawings/vmlDrawing4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6.wmf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8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7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wmf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8.xml"/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0.png"/><Relationship Id="rId3" Type="http://schemas.openxmlformats.org/officeDocument/2006/relationships/oleObject" Target="../embeddings/oleObject89.bin"/><Relationship Id="rId2" Type="http://schemas.openxmlformats.org/officeDocument/2006/relationships/image" Target="../media/image149.wmf"/><Relationship Id="rId1" Type="http://schemas.openxmlformats.org/officeDocument/2006/relationships/oleObject" Target="../embeddings/oleObject88.bin"/></Relationships>
</file>

<file path=ppt/slides/_rels/slide8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2.png"/><Relationship Id="rId3" Type="http://schemas.openxmlformats.org/officeDocument/2006/relationships/oleObject" Target="../embeddings/oleObject91.bin"/><Relationship Id="rId2" Type="http://schemas.openxmlformats.org/officeDocument/2006/relationships/image" Target="../media/image151.png"/><Relationship Id="rId1" Type="http://schemas.openxmlformats.org/officeDocument/2006/relationships/oleObject" Target="../embeddings/oleObject90.bin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1" Type="http://schemas.openxmlformats.org/officeDocument/2006/relationships/oleObject" Target="../embeddings/oleObject92.bin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1" Type="http://schemas.openxmlformats.org/officeDocument/2006/relationships/oleObject" Target="../embeddings/oleObject93.bin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2.xml"/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7.wmf"/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oleObject" Target="../embeddings/oleObject94.bin"/></Relationships>
</file>

<file path=ppt/slides/_rels/slide8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9.png"/><Relationship Id="rId3" Type="http://schemas.openxmlformats.org/officeDocument/2006/relationships/oleObject" Target="../embeddings/oleObject96.bin"/><Relationship Id="rId2" Type="http://schemas.openxmlformats.org/officeDocument/2006/relationships/image" Target="../media/image158.png"/><Relationship Id="rId1" Type="http://schemas.openxmlformats.org/officeDocument/2006/relationships/oleObject" Target="../embeddings/oleObject95.bin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vmlDrawing" Target="../drawings/vmlDrawing4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oleObject" Target="../embeddings/oleObject97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6.png"/><Relationship Id="rId1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5.xml"/><Relationship Id="rId5" Type="http://schemas.openxmlformats.org/officeDocument/2006/relationships/vmlDrawing" Target="../drawings/vmlDrawing5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oleObject" Target="../embeddings/oleObject98.bin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1" Type="http://schemas.openxmlformats.org/officeDocument/2006/relationships/oleObject" Target="../embeddings/oleObject99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5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7.wmf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0.xml"/><Relationship Id="rId6" Type="http://schemas.openxmlformats.org/officeDocument/2006/relationships/vmlDrawing" Target="../drawings/vmlDrawing5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png"/><Relationship Id="rId1" Type="http://schemas.openxmlformats.org/officeDocument/2006/relationships/oleObject" Target="../embeddings/oleObject100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7" Type="http://schemas.openxmlformats.org/officeDocument/2006/relationships/vmlDrawing" Target="../drawings/vmlDrawing5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4.wmf"/><Relationship Id="rId4" Type="http://schemas.openxmlformats.org/officeDocument/2006/relationships/image" Target="../media/image173.wmf"/><Relationship Id="rId3" Type="http://schemas.openxmlformats.org/officeDocument/2006/relationships/image" Target="../media/image172.wmf"/><Relationship Id="rId2" Type="http://schemas.openxmlformats.org/officeDocument/2006/relationships/image" Target="../media/image171.png"/><Relationship Id="rId1" Type="http://schemas.openxmlformats.org/officeDocument/2006/relationships/oleObject" Target="../embeddings/oleObject101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2.xml"/><Relationship Id="rId7" Type="http://schemas.openxmlformats.org/officeDocument/2006/relationships/vmlDrawing" Target="../drawings/vmlDrawing5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7.wmf"/><Relationship Id="rId4" Type="http://schemas.openxmlformats.org/officeDocument/2006/relationships/image" Target="../media/image176.png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175.png"/><Relationship Id="rId1" Type="http://schemas.openxmlformats.org/officeDocument/2006/relationships/oleObject" Target="../embeddings/oleObject102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3.xml"/><Relationship Id="rId7" Type="http://schemas.openxmlformats.org/officeDocument/2006/relationships/vmlDrawing" Target="../drawings/vmlDrawing5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0.wmf"/><Relationship Id="rId4" Type="http://schemas.openxmlformats.org/officeDocument/2006/relationships/image" Target="../media/image179.png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78.png"/><Relationship Id="rId1" Type="http://schemas.openxmlformats.org/officeDocument/2006/relationships/oleObject" Target="../embeddings/oleObject104.bin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10255956" cy="44591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46149" y="1693511"/>
            <a:ext cx="10644011" cy="124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65" b="1" dirty="0">
                <a:latin typeface="微软雅黑" charset="-122"/>
                <a:ea typeface="微软雅黑" charset="-122"/>
              </a:rPr>
              <a:t>电路原理</a:t>
            </a:r>
            <a:endParaRPr lang="zh-CN" altLang="en-US" sz="4265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3200" b="1" dirty="0">
                <a:latin typeface="微软雅黑" charset="-122"/>
                <a:ea typeface="微软雅黑" charset="-122"/>
              </a:rPr>
              <a:t>第四章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3200" b="1" dirty="0">
                <a:latin typeface="微软雅黑" charset="-122"/>
                <a:ea typeface="微软雅黑" charset="-122"/>
              </a:rPr>
              <a:t>逻辑门电路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9691" y="3556636"/>
            <a:ext cx="7127121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任课教师：涂晓彤    助理教授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硕导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单   位：厦门大学 信息学院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人工智能研究院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1728" y="5770460"/>
            <a:ext cx="12528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charset="-122"/>
                <a:ea typeface="微软雅黑" charset="-122"/>
              </a:rPr>
              <a:t>2024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年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2" y="205423"/>
            <a:ext cx="10991849" cy="13144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几种常用的复合逻辑运算</a:t>
            </a:r>
            <a:endParaRPr lang="zh-CN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557338"/>
            <a:ext cx="7240587" cy="1112837"/>
          </a:xfrm>
        </p:spPr>
        <p:txBody>
          <a:bodyPr>
            <a:normAutofit lnSpcReduction="20000"/>
          </a:bodyPr>
          <a:lstStyle/>
          <a:p>
            <a:pPr eaLnBrk="1" hangingPunct="1">
              <a:defRPr/>
            </a:pPr>
            <a:r>
              <a:rPr lang="zh-CN" altLang="en-US" sz="2800">
                <a:ea typeface="黑体" pitchFamily="49" charset="-122"/>
              </a:rPr>
              <a:t>同或</a:t>
            </a:r>
            <a:endParaRPr lang="zh-CN" altLang="en-US" sz="2800">
              <a:ea typeface="黑体" pitchFamily="49" charset="-122"/>
            </a:endParaRPr>
          </a:p>
          <a:p>
            <a:pPr eaLnBrk="1" hangingPunct="1">
              <a:defRPr/>
            </a:pPr>
            <a:r>
              <a:rPr lang="en-US" altLang="zh-CN" sz="2800" i="1"/>
              <a:t>Y= A </a:t>
            </a:r>
            <a:r>
              <a:rPr lang="en-US" altLang="zh-CN" sz="2800">
                <a:latin typeface="楷体_GB2312" pitchFamily="1" charset="-122"/>
              </a:rPr>
              <a:t>⊙</a:t>
            </a:r>
            <a:r>
              <a:rPr lang="en-US" altLang="zh-CN" sz="2800" i="1"/>
              <a:t>B</a:t>
            </a:r>
            <a:endParaRPr lang="en-US" altLang="zh-CN" sz="2800" i="1"/>
          </a:p>
        </p:txBody>
      </p:sp>
      <p:graphicFrame>
        <p:nvGraphicFramePr>
          <p:cNvPr id="30724" name="Group 4"/>
          <p:cNvGraphicFramePr>
            <a:graphicFrameLocks noGrp="1"/>
          </p:cNvGraphicFramePr>
          <p:nvPr/>
        </p:nvGraphicFramePr>
        <p:xfrm>
          <a:off x="2927350" y="2924175"/>
          <a:ext cx="2520950" cy="3213102"/>
        </p:xfrm>
        <a:graphic>
          <a:graphicData uri="http://schemas.openxmlformats.org/drawingml/2006/table">
            <a:tbl>
              <a:tblPr/>
              <a:tblGrid>
                <a:gridCol w="1513205"/>
                <a:gridCol w="1007745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     B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0      0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0      1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 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 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260" name="Object 35"/>
          <p:cNvGraphicFramePr>
            <a:graphicFrameLocks noChangeAspect="1"/>
          </p:cNvGraphicFramePr>
          <p:nvPr>
            <p:ph sz="half" idx="2"/>
          </p:nvPr>
        </p:nvGraphicFramePr>
        <p:xfrm>
          <a:off x="6389688" y="2028825"/>
          <a:ext cx="3403600" cy="417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Photo Editor Photo" r:id="rId1" imgW="3857625" imgH="4733925" progId="MSPhotoEd.3">
                  <p:embed/>
                </p:oleObj>
              </mc:Choice>
              <mc:Fallback>
                <p:oleObj name="Photo Editor Photo" r:id="rId1" imgW="3857625" imgH="4733925" progId="MSPhotoEd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2028825"/>
                        <a:ext cx="3403600" cy="417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7" name="文本占位符 2226"/>
          <p:cNvSpPr/>
          <p:nvPr>
            <p:ph type="body" idx="4294967295"/>
          </p:nvPr>
        </p:nvSpPr>
        <p:spPr>
          <a:xfrm>
            <a:off x="1981200" y="1229360"/>
            <a:ext cx="4800600" cy="12954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 algn="just">
              <a:buNone/>
            </a:pPr>
            <a:r>
              <a:rPr lang="zh-CN" altLang="en-US" sz="1800" b="1">
                <a:latin typeface="宋体" pitchFamily="2" charset="-122"/>
              </a:rPr>
              <a:t>三态门在计算机总线结构中有着广泛的应用。</a:t>
            </a:r>
            <a:endParaRPr lang="zh-CN" altLang="en-US" sz="18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（</a:t>
            </a:r>
            <a:r>
              <a:rPr lang="en-US" altLang="zh-CN" sz="1800" b="1">
                <a:solidFill>
                  <a:schemeClr val="accent2"/>
                </a:solidFill>
              </a:rPr>
              <a:t>a</a:t>
            </a: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）组成单向总线，</a:t>
            </a:r>
            <a:endParaRPr lang="zh-CN" altLang="en-US" sz="1800" b="1">
              <a:solidFill>
                <a:schemeClr val="accent2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实现信号的分时单向传送</a:t>
            </a:r>
            <a:r>
              <a:rPr lang="en-US" altLang="zh-CN" sz="1800" b="1">
                <a:solidFill>
                  <a:schemeClr val="accent2"/>
                </a:solidFill>
                <a:latin typeface="宋体" pitchFamily="2" charset="-122"/>
              </a:rPr>
              <a:t>.</a:t>
            </a:r>
            <a:endParaRPr lang="en-US" altLang="zh-CN" sz="1800">
              <a:latin typeface="宋体" pitchFamily="2" charset="-122"/>
            </a:endParaRPr>
          </a:p>
          <a:p>
            <a:endParaRPr lang="en-US" altLang="zh-CN" sz="1800"/>
          </a:p>
        </p:txBody>
      </p:sp>
      <p:sp>
        <p:nvSpPr>
          <p:cNvPr id="2228" name="矩形 2227"/>
          <p:cNvSpPr/>
          <p:nvPr/>
        </p:nvSpPr>
        <p:spPr>
          <a:xfrm>
            <a:off x="2057400" y="2372360"/>
            <a:ext cx="35052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</a:rPr>
              <a:t>b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）组成双向总线，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实现信号的分时双向传送。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</p:txBody>
      </p:sp>
      <p:sp>
        <p:nvSpPr>
          <p:cNvPr id="2229" name="矩形 2228"/>
          <p:cNvSpPr/>
          <p:nvPr/>
        </p:nvSpPr>
        <p:spPr>
          <a:xfrm>
            <a:off x="2362200" y="619760"/>
            <a:ext cx="35052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）三态门的应用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2230" name="图片 22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1838960"/>
            <a:ext cx="2465388" cy="3475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31" name="图片 2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86760"/>
            <a:ext cx="3200400" cy="2690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charRg st="21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7">
                                            <p:txEl>
                                              <p:charRg st="21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7">
                                            <p:txEl>
                                              <p:charRg st="21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charRg st="3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7">
                                            <p:txEl>
                                              <p:charRg st="3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7">
                                            <p:txEl>
                                              <p:charRg st="3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5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28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8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charRg st="11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28">
                                            <p:txEl>
                                              <p:charRg st="11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28">
                                            <p:txEl>
                                              <p:charRg st="11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7" grpId="0" animBg="1" uiExpand="1" build="p"/>
      <p:bldP spid="2228" grpId="1" animBg="1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4" name="文本占位符 2233"/>
          <p:cNvSpPr/>
          <p:nvPr>
            <p:ph type="body" idx="4294967295"/>
          </p:nvPr>
        </p:nvSpPr>
        <p:spPr>
          <a:xfrm>
            <a:off x="1828800" y="2771140"/>
            <a:ext cx="4343400" cy="32385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 algn="just">
              <a:lnSpc>
                <a:spcPct val="120000"/>
              </a:lnSpc>
              <a:buNone/>
            </a:pPr>
            <a:r>
              <a:rPr lang="en-US" altLang="zh-CN" sz="2000" b="1">
                <a:latin typeface="宋体" pitchFamily="2" charset="-122"/>
              </a:rPr>
              <a:t>5</a:t>
            </a:r>
            <a:r>
              <a:rPr lang="zh-CN" altLang="en-US" sz="2000" b="1">
                <a:latin typeface="宋体" pitchFamily="2" charset="-122"/>
              </a:rPr>
              <a:t>．</a:t>
            </a:r>
            <a:r>
              <a:rPr lang="en-US" altLang="zh-CN" sz="2000" b="1">
                <a:latin typeface="宋体" pitchFamily="2" charset="-122"/>
              </a:rPr>
              <a:t>74</a:t>
            </a:r>
            <a:r>
              <a:rPr lang="en-US" altLang="zh-CN" sz="2000" b="1"/>
              <a:t>LS</a:t>
            </a:r>
            <a:r>
              <a:rPr lang="zh-CN" altLang="en-US" sz="2000" b="1">
                <a:latin typeface="宋体" pitchFamily="2" charset="-122"/>
              </a:rPr>
              <a:t>系列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>
                <a:latin typeface="宋体" pitchFamily="2" charset="-122"/>
              </a:rPr>
              <a:t>为低功耗肖特基系列。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zh-CN" sz="2000" b="1">
                <a:latin typeface="宋体" pitchFamily="2" charset="-122"/>
              </a:rPr>
              <a:t>6</a:t>
            </a:r>
            <a:r>
              <a:rPr lang="zh-CN" altLang="en-US" sz="2000" b="1">
                <a:latin typeface="宋体" pitchFamily="2" charset="-122"/>
              </a:rPr>
              <a:t>．</a:t>
            </a:r>
            <a:r>
              <a:rPr lang="en-US" altLang="zh-CN" sz="2000" b="1">
                <a:latin typeface="宋体" pitchFamily="2" charset="-122"/>
              </a:rPr>
              <a:t>74</a:t>
            </a:r>
            <a:r>
              <a:rPr lang="en-US" altLang="zh-CN" sz="2000" b="1"/>
              <a:t>AS</a:t>
            </a:r>
            <a:r>
              <a:rPr lang="zh-CN" altLang="en-US" sz="2000" b="1">
                <a:latin typeface="宋体" pitchFamily="2" charset="-122"/>
              </a:rPr>
              <a:t>系列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>
                <a:latin typeface="宋体" pitchFamily="2" charset="-122"/>
              </a:rPr>
              <a:t>为先进肖特基系列，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它是</a:t>
            </a:r>
            <a:r>
              <a:rPr lang="en-US" altLang="zh-CN" sz="2000" b="1">
                <a:latin typeface="宋体" pitchFamily="2" charset="-122"/>
              </a:rPr>
              <a:t>74</a:t>
            </a:r>
            <a:r>
              <a:rPr lang="en-US" altLang="zh-CN" sz="2000" b="1"/>
              <a:t>S</a:t>
            </a:r>
            <a:r>
              <a:rPr lang="zh-CN" altLang="en-US" sz="2000" b="1">
                <a:latin typeface="宋体" pitchFamily="2" charset="-122"/>
              </a:rPr>
              <a:t>系列的后继产品。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zh-CN" sz="2000" b="1">
                <a:latin typeface="宋体" pitchFamily="2" charset="-122"/>
              </a:rPr>
              <a:t>7</a:t>
            </a:r>
            <a:r>
              <a:rPr lang="zh-CN" altLang="en-US" sz="2000" b="1">
                <a:latin typeface="宋体" pitchFamily="2" charset="-122"/>
              </a:rPr>
              <a:t>．</a:t>
            </a:r>
            <a:r>
              <a:rPr lang="en-US" altLang="zh-CN" sz="2000" b="1">
                <a:latin typeface="宋体" pitchFamily="2" charset="-122"/>
              </a:rPr>
              <a:t>74</a:t>
            </a:r>
            <a:r>
              <a:rPr lang="en-US" altLang="zh-CN" sz="2000" b="1"/>
              <a:t>ALS</a:t>
            </a:r>
            <a:r>
              <a:rPr lang="zh-CN" altLang="en-US" sz="2000" b="1">
                <a:latin typeface="宋体" pitchFamily="2" charset="-122"/>
              </a:rPr>
              <a:t>系列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/>
              <a:t>为先进低</a:t>
            </a:r>
            <a:endParaRPr lang="zh-CN" altLang="en-US" sz="2000" b="1"/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/>
              <a:t>功耗肖特基系列，</a:t>
            </a:r>
            <a:endParaRPr lang="zh-CN" altLang="en-US" sz="2000" b="1"/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/>
              <a:t>是</a:t>
            </a:r>
            <a:r>
              <a:rPr lang="en-US" altLang="zh-CN" sz="2000" b="1"/>
              <a:t>74LS</a:t>
            </a:r>
            <a:r>
              <a:rPr lang="zh-CN" altLang="en-US" sz="2000" b="1"/>
              <a:t>系列的后继产品。</a:t>
            </a:r>
            <a:endParaRPr lang="zh-CN" altLang="en-US" sz="2000" b="1"/>
          </a:p>
          <a:p>
            <a:pPr algn="just"/>
            <a:endParaRPr lang="zh-CN" altLang="en-US" sz="2000">
              <a:latin typeface="宋体" pitchFamily="2" charset="-122"/>
            </a:endParaRPr>
          </a:p>
          <a:p>
            <a:endParaRPr lang="zh-CN" altLang="en-US" sz="2000"/>
          </a:p>
        </p:txBody>
      </p:sp>
      <p:sp>
        <p:nvSpPr>
          <p:cNvPr id="2235" name="矩形 2234"/>
          <p:cNvSpPr/>
          <p:nvPr/>
        </p:nvSpPr>
        <p:spPr>
          <a:xfrm>
            <a:off x="1828800" y="561340"/>
            <a:ext cx="83058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</a:rPr>
              <a:t>七、</a:t>
            </a:r>
            <a:r>
              <a:rPr lang="en-US" altLang="zh-CN" b="1">
                <a:solidFill>
                  <a:srgbClr val="FF0000"/>
                </a:solidFill>
              </a:rPr>
              <a:t>TTL</a:t>
            </a:r>
            <a:r>
              <a:rPr lang="zh-CN" altLang="en-US" b="1">
                <a:solidFill>
                  <a:srgbClr val="FF0000"/>
                </a:solidFill>
              </a:rPr>
              <a:t>集成逻辑门电路系列简介</a:t>
            </a:r>
            <a:endParaRPr lang="zh-CN" altLang="en-US" b="1">
              <a:solidFill>
                <a:srgbClr val="FF0000"/>
              </a:solidFill>
            </a:endParaRPr>
          </a:p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74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为</a:t>
            </a:r>
            <a:r>
              <a:rPr lang="en-US" altLang="zh-CN" sz="2000" b="1">
                <a:solidFill>
                  <a:schemeClr val="accent2"/>
                </a:solidFill>
              </a:rPr>
              <a:t>TTL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集成电路的早期产品，属中速</a:t>
            </a:r>
            <a:r>
              <a:rPr lang="en-US" altLang="zh-CN" sz="2000" b="1">
                <a:solidFill>
                  <a:schemeClr val="accent2"/>
                </a:solidFill>
              </a:rPr>
              <a:t>TTL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器件。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74</a:t>
            </a:r>
            <a:r>
              <a:rPr lang="en-US" altLang="zh-CN" sz="2000" b="1">
                <a:solidFill>
                  <a:schemeClr val="accent2"/>
                </a:solidFill>
              </a:rPr>
              <a:t>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为低功耗</a:t>
            </a:r>
            <a:r>
              <a:rPr lang="en-US" altLang="zh-CN" sz="2000" b="1">
                <a:solidFill>
                  <a:schemeClr val="accent2"/>
                </a:solidFill>
              </a:rPr>
              <a:t>TTL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系列，又称</a:t>
            </a:r>
            <a:r>
              <a:rPr lang="en-US" altLang="zh-CN" sz="2000" b="1">
                <a:solidFill>
                  <a:schemeClr val="accent2"/>
                </a:solidFill>
              </a:rPr>
              <a:t>LTTL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74</a:t>
            </a:r>
            <a:r>
              <a:rPr lang="en-US" altLang="zh-CN" sz="2000" b="1">
                <a:solidFill>
                  <a:schemeClr val="accent2"/>
                </a:solidFill>
              </a:rPr>
              <a:t>H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为高速</a:t>
            </a:r>
            <a:r>
              <a:rPr lang="en-US" altLang="zh-CN" sz="2000" b="1">
                <a:solidFill>
                  <a:schemeClr val="accent2"/>
                </a:solidFill>
              </a:rPr>
              <a:t>TTL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4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74</a:t>
            </a:r>
            <a:r>
              <a:rPr lang="en-US" altLang="zh-CN" sz="2000" b="1">
                <a:solidFill>
                  <a:schemeClr val="accent2"/>
                </a:solidFill>
              </a:rPr>
              <a:t>S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系列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accent2"/>
                </a:solidFill>
              </a:rPr>
              <a:t>为肖特基</a:t>
            </a:r>
            <a:r>
              <a:rPr lang="en-US" altLang="zh-CN" sz="2000" b="1">
                <a:solidFill>
                  <a:schemeClr val="accent2"/>
                </a:solidFill>
              </a:rPr>
              <a:t>TTL</a:t>
            </a:r>
            <a:r>
              <a:rPr lang="zh-CN" altLang="en-US" sz="2000" b="1">
                <a:solidFill>
                  <a:schemeClr val="accent2"/>
                </a:solidFill>
              </a:rPr>
              <a:t>系列，进一步提高了速度。如图示。</a:t>
            </a: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</p:txBody>
      </p:sp>
      <p:graphicFrame>
        <p:nvGraphicFramePr>
          <p:cNvPr id="2236" name="对象 2235"/>
          <p:cNvGraphicFramePr>
            <a:graphicFrameLocks noChangeAspect="1"/>
          </p:cNvGraphicFramePr>
          <p:nvPr/>
        </p:nvGraphicFramePr>
        <p:xfrm>
          <a:off x="6248400" y="3075940"/>
          <a:ext cx="4114800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4114800" imgH="3171825" progId="Paint.Picture">
                  <p:embed/>
                </p:oleObj>
              </mc:Choice>
              <mc:Fallback>
                <p:oleObj name="" r:id="rId1" imgW="4114800" imgH="3171825" progId="Paint.Pictur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48400" y="3075940"/>
                        <a:ext cx="4114800" cy="317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charRg st="17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5">
                                            <p:txEl>
                                              <p:charRg st="17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35">
                                            <p:txEl>
                                              <p:charRg st="17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charRg st="49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35">
                                            <p:txEl>
                                              <p:charRg st="49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35">
                                            <p:txEl>
                                              <p:charRg st="49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35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35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charRg st="97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35">
                                            <p:txEl>
                                              <p:charRg st="97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35">
                                            <p:txEl>
                                              <p:charRg st="97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4" grpId="0" animBg="1"/>
      <p:bldP spid="2235" grpId="1" animBg="1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39" name="矩形 2238"/>
          <p:cNvSpPr/>
          <p:nvPr/>
        </p:nvSpPr>
        <p:spPr>
          <a:xfrm>
            <a:off x="7010400" y="6138545"/>
            <a:ext cx="3657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/>
              <a:t>所以输出为低电平。</a:t>
            </a:r>
            <a:endParaRPr lang="zh-CN" altLang="en-US" sz="1800"/>
          </a:p>
        </p:txBody>
      </p:sp>
      <p:sp>
        <p:nvSpPr>
          <p:cNvPr id="2240" name="矩形 2239"/>
          <p:cNvSpPr/>
          <p:nvPr/>
        </p:nvSpPr>
        <p:spPr>
          <a:xfrm>
            <a:off x="2133600" y="1109345"/>
            <a:ext cx="35052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b="1"/>
              <a:t>一、 </a:t>
            </a:r>
            <a:r>
              <a:rPr lang="en-US" altLang="zh-CN" b="1"/>
              <a:t>NMOS</a:t>
            </a:r>
            <a:r>
              <a:rPr lang="zh-CN" altLang="en-US" b="1">
                <a:latin typeface="宋体" pitchFamily="2" charset="-122"/>
              </a:rPr>
              <a:t>门电路</a:t>
            </a:r>
            <a:endParaRPr lang="zh-CN" altLang="en-US" b="1"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b="1">
                <a:solidFill>
                  <a:schemeClr val="accent2"/>
                </a:solidFill>
              </a:rPr>
              <a:t>NMOS</a:t>
            </a: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非门</a:t>
            </a: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241" name="矩形 2240"/>
          <p:cNvSpPr/>
          <p:nvPr/>
        </p:nvSpPr>
        <p:spPr>
          <a:xfrm>
            <a:off x="3505200" y="575945"/>
            <a:ext cx="41910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2.3  </a:t>
            </a:r>
            <a:r>
              <a:rPr lang="en-US" altLang="zh-CN" sz="2800" b="1">
                <a:solidFill>
                  <a:srgbClr val="FF0000"/>
                </a:solidFill>
                <a:ea typeface="幼圆" panose="02010509060101010101" pitchFamily="49" charset="-122"/>
              </a:rPr>
              <a:t>MOS</a:t>
            </a:r>
            <a:r>
              <a:rPr lang="zh-CN" altLang="en-US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逻辑门电路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  <a:ea typeface="幼圆" panose="02010509060101010101" pitchFamily="49" charset="-122"/>
            </a:endParaRPr>
          </a:p>
        </p:txBody>
      </p:sp>
      <p:sp>
        <p:nvSpPr>
          <p:cNvPr id="2242" name="文本占位符 2241"/>
          <p:cNvSpPr/>
          <p:nvPr>
            <p:ph type="body" idx="4294967295"/>
          </p:nvPr>
        </p:nvSpPr>
        <p:spPr>
          <a:xfrm>
            <a:off x="2133600" y="491934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70000"/>
          </a:bodyPr>
          <a:p>
            <a:pPr algn="just">
              <a:lnSpc>
                <a:spcPct val="9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逻辑关系：（设两管的开启电压为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T1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T2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=4</a:t>
            </a:r>
            <a:r>
              <a:rPr lang="en-US" altLang="zh-CN" sz="2000" b="1">
                <a:solidFill>
                  <a:srgbClr val="A50021"/>
                </a:solidFill>
              </a:rPr>
              <a:t>V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，且</a:t>
            </a:r>
            <a:r>
              <a:rPr lang="en-US" altLang="zh-CN" sz="2000" b="1" i="1">
                <a:solidFill>
                  <a:srgbClr val="A50021"/>
                </a:solidFill>
              </a:rPr>
              <a:t>g</a:t>
            </a:r>
            <a:r>
              <a:rPr lang="en-US" altLang="zh-CN" sz="2000" b="1" i="1" baseline="-25000">
                <a:solidFill>
                  <a:srgbClr val="A50021"/>
                </a:solidFill>
              </a:rPr>
              <a:t>m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＞＞</a:t>
            </a:r>
            <a:r>
              <a:rPr lang="en-US" altLang="zh-CN" sz="2000" b="1" i="1">
                <a:solidFill>
                  <a:srgbClr val="A50021"/>
                </a:solidFill>
              </a:rPr>
              <a:t>g</a:t>
            </a:r>
            <a:r>
              <a:rPr lang="en-US" altLang="zh-CN" sz="2000" b="1" baseline="-25000">
                <a:solidFill>
                  <a:srgbClr val="A50021"/>
                </a:solidFill>
              </a:rPr>
              <a:t>m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2 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）当输入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i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为高电平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8</a:t>
            </a:r>
            <a:r>
              <a:rPr lang="en-US" altLang="zh-CN" sz="2000" b="1">
                <a:solidFill>
                  <a:srgbClr val="A50021"/>
                </a:solidFill>
              </a:rPr>
              <a:t>V</a:t>
            </a:r>
            <a:r>
              <a:rPr lang="zh-CN" altLang="en-US" sz="2000" b="1">
                <a:solidFill>
                  <a:srgbClr val="A50021"/>
                </a:solidFill>
              </a:rPr>
              <a:t>时，</a:t>
            </a:r>
            <a:r>
              <a:rPr lang="en-US" altLang="zh-CN" sz="2000" b="1">
                <a:solidFill>
                  <a:srgbClr val="A50021"/>
                </a:solidFill>
              </a:rPr>
              <a:t>T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导通，</a:t>
            </a:r>
            <a:r>
              <a:rPr lang="en-US" altLang="zh-CN" sz="2000" b="1">
                <a:solidFill>
                  <a:srgbClr val="A50021"/>
                </a:solidFill>
              </a:rPr>
              <a:t>T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也导通。因为</a:t>
            </a:r>
            <a:r>
              <a:rPr lang="en-US" altLang="zh-CN" sz="2000" b="1" i="1">
                <a:solidFill>
                  <a:srgbClr val="A50021"/>
                </a:solidFill>
              </a:rPr>
              <a:t>g</a:t>
            </a:r>
            <a:r>
              <a:rPr lang="en-US" altLang="zh-CN" sz="2000" b="1" i="1" baseline="-25000">
                <a:solidFill>
                  <a:srgbClr val="A50021"/>
                </a:solidFill>
              </a:rPr>
              <a:t>m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＞＞</a:t>
            </a:r>
            <a:r>
              <a:rPr lang="en-US" altLang="zh-CN" sz="2000" b="1" i="1">
                <a:solidFill>
                  <a:srgbClr val="A50021"/>
                </a:solidFill>
              </a:rPr>
              <a:t>g</a:t>
            </a:r>
            <a:r>
              <a:rPr lang="en-US" altLang="zh-CN" sz="2000" b="1" baseline="-25000">
                <a:solidFill>
                  <a:srgbClr val="A50021"/>
                </a:solidFill>
              </a:rPr>
              <a:t>m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，所以两管的导通电阻</a:t>
            </a:r>
            <a:r>
              <a:rPr lang="en-US" altLang="zh-CN" sz="2000" b="1" i="1">
                <a:solidFill>
                  <a:srgbClr val="A50021"/>
                </a:solidFill>
              </a:rPr>
              <a:t>R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DS1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＜＜</a:t>
            </a:r>
            <a:r>
              <a:rPr lang="en-US" altLang="zh-CN" sz="2000" b="1" i="1">
                <a:solidFill>
                  <a:srgbClr val="A50021"/>
                </a:solidFill>
              </a:rPr>
              <a:t>R</a:t>
            </a:r>
            <a:r>
              <a:rPr lang="en-US" altLang="zh-CN" sz="2000" b="1" baseline="-25000">
                <a:solidFill>
                  <a:srgbClr val="A50021"/>
                </a:solidFill>
                <a:latin typeface="宋体" pitchFamily="2" charset="-122"/>
              </a:rPr>
              <a:t>DS2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，输出电压为：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9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                                         </a:t>
            </a:r>
            <a:endParaRPr lang="zh-CN" altLang="en-US" sz="2800"/>
          </a:p>
        </p:txBody>
      </p:sp>
      <p:graphicFrame>
        <p:nvGraphicFramePr>
          <p:cNvPr id="2243" name="对象 2242"/>
          <p:cNvGraphicFramePr>
            <a:graphicFrameLocks noChangeAspect="1"/>
          </p:cNvGraphicFramePr>
          <p:nvPr/>
        </p:nvGraphicFramePr>
        <p:xfrm>
          <a:off x="3733800" y="5986145"/>
          <a:ext cx="2895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2695575" imgH="647700" progId="Paint.Picture">
                  <p:embed/>
                </p:oleObj>
              </mc:Choice>
              <mc:Fallback>
                <p:oleObj name="" r:id="rId1" imgW="2695575" imgH="647700" progId="Paint.Picture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3800" y="5986145"/>
                        <a:ext cx="2895600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44" name="图片 2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023745"/>
            <a:ext cx="2371725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45" name="图片 22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13" y="2023745"/>
            <a:ext cx="2371725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46" name="图片 22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947545"/>
            <a:ext cx="1628775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0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>
                                            <p:txEl>
                                              <p:charRg st="1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0">
                                            <p:txEl>
                                              <p:charRg st="1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0">
                                            <p:txEl>
                                              <p:charRg st="1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42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42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charRg st="38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42">
                                            <p:txEl>
                                              <p:charRg st="38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42">
                                            <p:txEl>
                                              <p:charRg st="38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>
                                            <p:txEl>
                                              <p:charRg st="103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42">
                                            <p:txEl>
                                              <p:charRg st="103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42">
                                            <p:txEl>
                                              <p:charRg st="103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3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9" grpId="0" animBg="1" build="p"/>
      <p:bldP spid="2240" grpId="1" animBg="1" uiExpand="1" build="p"/>
      <p:bldP spid="2242" grpId="2" animBg="1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49" name="矩形 2248"/>
          <p:cNvSpPr/>
          <p:nvPr/>
        </p:nvSpPr>
        <p:spPr>
          <a:xfrm>
            <a:off x="1981200" y="713740"/>
            <a:ext cx="8382000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）当输入</a:t>
            </a:r>
            <a:r>
              <a:rPr lang="en-US" altLang="zh-CN" sz="2000" b="1" i="1">
                <a:solidFill>
                  <a:schemeClr val="accent2"/>
                </a:solidFill>
              </a:rPr>
              <a:t>V</a:t>
            </a:r>
            <a:r>
              <a:rPr lang="en-US" altLang="zh-CN" sz="2000" b="1" baseline="-25000">
                <a:solidFill>
                  <a:schemeClr val="accent2"/>
                </a:solidFill>
              </a:rPr>
              <a:t>i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为低电平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0</a:t>
            </a:r>
            <a:r>
              <a:rPr lang="en-US" altLang="zh-CN" sz="2000" b="1">
                <a:solidFill>
                  <a:schemeClr val="accent2"/>
                </a:solidFill>
              </a:rPr>
              <a:t>V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时，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en-US" altLang="zh-CN" sz="2000" b="1">
                <a:solidFill>
                  <a:schemeClr val="accent2"/>
                </a:solidFill>
              </a:rPr>
              <a:t>T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截止，</a:t>
            </a:r>
            <a:r>
              <a:rPr lang="en-US" altLang="zh-CN" sz="2000" b="1">
                <a:solidFill>
                  <a:schemeClr val="accent2"/>
                </a:solidFill>
              </a:rPr>
              <a:t>T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导通。所以输出电压为</a:t>
            </a:r>
            <a:r>
              <a:rPr lang="en-US" altLang="zh-CN" sz="2000" b="1" i="1">
                <a:solidFill>
                  <a:schemeClr val="accent2"/>
                </a:solidFill>
              </a:rPr>
              <a:t>V</a:t>
            </a:r>
            <a:r>
              <a:rPr lang="en-US" altLang="zh-CN" sz="2000" b="1" baseline="-25000">
                <a:solidFill>
                  <a:schemeClr val="accent2"/>
                </a:solidFill>
              </a:rPr>
              <a:t>OH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chemeClr val="accent2"/>
                </a:solidFill>
              </a:rPr>
              <a:t>V</a:t>
            </a:r>
            <a:r>
              <a:rPr lang="en-US" altLang="zh-CN" sz="2000" b="1" baseline="-25000">
                <a:solidFill>
                  <a:schemeClr val="accent2"/>
                </a:solidFill>
              </a:rPr>
              <a:t>DD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-</a:t>
            </a:r>
            <a:r>
              <a:rPr lang="en-US" altLang="zh-CN" sz="2000" b="1" i="1">
                <a:solidFill>
                  <a:schemeClr val="accent2"/>
                </a:solidFill>
              </a:rPr>
              <a:t>V</a:t>
            </a:r>
            <a:r>
              <a:rPr lang="en-US" altLang="zh-CN" sz="2000" b="1" baseline="-25000">
                <a:solidFill>
                  <a:schemeClr val="accent2"/>
                </a:solidFill>
              </a:rPr>
              <a:t>T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=8</a:t>
            </a:r>
            <a:r>
              <a:rPr lang="en-US" altLang="zh-CN" sz="2000" b="1">
                <a:solidFill>
                  <a:schemeClr val="accent2"/>
                </a:solidFill>
              </a:rPr>
              <a:t>V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，即输出为高电平。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所以电路实现了非逻辑。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</p:txBody>
      </p:sp>
      <p:sp>
        <p:nvSpPr>
          <p:cNvPr id="2250" name="矩形 2249"/>
          <p:cNvSpPr/>
          <p:nvPr/>
        </p:nvSpPr>
        <p:spPr>
          <a:xfrm>
            <a:off x="2133600" y="1932940"/>
            <a:ext cx="8077200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</a:t>
            </a:r>
            <a:r>
              <a:rPr lang="en-US" altLang="zh-CN" b="1">
                <a:solidFill>
                  <a:srgbClr val="FF0000"/>
                </a:solidFill>
              </a:rPr>
              <a:t>NMOS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门电路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b="1">
                <a:latin typeface="宋体" pitchFamily="2" charset="-122"/>
              </a:rPr>
              <a:t>（</a:t>
            </a:r>
            <a:r>
              <a:rPr lang="en-US" altLang="zh-CN" b="1">
                <a:latin typeface="宋体" pitchFamily="2" charset="-122"/>
              </a:rPr>
              <a:t>1</a:t>
            </a:r>
            <a:r>
              <a:rPr lang="zh-CN" altLang="en-US" b="1">
                <a:latin typeface="宋体" pitchFamily="2" charset="-122"/>
              </a:rPr>
              <a:t>）与非门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251" name="矩形 2250"/>
          <p:cNvSpPr/>
          <p:nvPr/>
        </p:nvSpPr>
        <p:spPr>
          <a:xfrm>
            <a:off x="6174740" y="2313940"/>
            <a:ext cx="23622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）或非门</a:t>
            </a:r>
            <a:endParaRPr lang="zh-CN" altLang="en-US" b="1">
              <a:latin typeface="宋体" pitchFamily="2" charset="-122"/>
            </a:endParaRPr>
          </a:p>
        </p:txBody>
      </p:sp>
      <p:graphicFrame>
        <p:nvGraphicFramePr>
          <p:cNvPr id="2252" name="对象 2251"/>
          <p:cNvGraphicFramePr>
            <a:graphicFrameLocks noChangeAspect="1"/>
          </p:cNvGraphicFramePr>
          <p:nvPr/>
        </p:nvGraphicFramePr>
        <p:xfrm>
          <a:off x="9518015" y="1511300"/>
          <a:ext cx="2449513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504950" imgH="1638300" progId="Paint.Picture">
                  <p:embed/>
                </p:oleObj>
              </mc:Choice>
              <mc:Fallback>
                <p:oleObj name="" r:id="rId1" imgW="1504950" imgH="1638300" progId="Paint.Picture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18015" y="1511300"/>
                        <a:ext cx="2449513" cy="2667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" name="图片 2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847340"/>
            <a:ext cx="2847975" cy="331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" name="图片 2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999740"/>
            <a:ext cx="3352800" cy="2989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>
                                            <p:txEl>
                                              <p:charRg st="1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9">
                                            <p:txEl>
                                              <p:charRg st="1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9">
                                            <p:txEl>
                                              <p:charRg st="1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>
                                            <p:txEl>
                                              <p:charRg st="5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49">
                                            <p:txEl>
                                              <p:charRg st="5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49">
                                            <p:txEl>
                                              <p:charRg st="5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0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0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>
                                            <p:txEl>
                                              <p:charRg st="1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0">
                                            <p:txEl>
                                              <p:charRg st="1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0">
                                            <p:txEl>
                                              <p:charRg st="1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9" grpId="0" animBg="1" uiExpand="1" build="p"/>
      <p:bldP spid="2250" grpId="1" animBg="1" uiExpand="1" build="p"/>
      <p:bldP spid="2251" grpId="2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7" name="文本占位符 2256"/>
          <p:cNvSpPr/>
          <p:nvPr>
            <p:ph type="body" idx="4294967295"/>
          </p:nvPr>
        </p:nvSpPr>
        <p:spPr>
          <a:xfrm>
            <a:off x="2971800" y="4831715"/>
            <a:ext cx="6934200" cy="16002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 lnSpcReduction="20000"/>
          </a:bodyPr>
          <a:p>
            <a:pPr algn="just">
              <a:buNone/>
            </a:pPr>
            <a:r>
              <a:rPr lang="en-US" altLang="zh-CN" sz="2000" b="1">
                <a:latin typeface="宋体" pitchFamily="2" charset="-122"/>
              </a:rPr>
              <a:t>1</a:t>
            </a:r>
            <a:r>
              <a:rPr lang="zh-CN" altLang="en-US" sz="2000" b="1">
                <a:latin typeface="宋体" pitchFamily="2" charset="-122"/>
              </a:rPr>
              <a:t>．逻辑关系：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（设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zh-CN" altLang="en-US" sz="2000" b="1">
                <a:latin typeface="宋体" pitchFamily="2" charset="-122"/>
              </a:rPr>
              <a:t>＞（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TN</a:t>
            </a:r>
            <a:r>
              <a:rPr lang="en-US" altLang="zh-CN" sz="2000" b="1">
                <a:latin typeface="宋体" pitchFamily="2" charset="-122"/>
              </a:rPr>
              <a:t>+|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TP</a:t>
            </a:r>
            <a:r>
              <a:rPr lang="en-US" altLang="zh-CN" sz="2000" b="1">
                <a:latin typeface="宋体" pitchFamily="2" charset="-122"/>
              </a:rPr>
              <a:t>|</a:t>
            </a:r>
            <a:r>
              <a:rPr lang="zh-CN" altLang="en-US" sz="2000" b="1">
                <a:latin typeface="宋体" pitchFamily="2" charset="-122"/>
              </a:rPr>
              <a:t>），且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TN</a:t>
            </a:r>
            <a:r>
              <a:rPr lang="en-US" altLang="zh-CN" sz="2000" b="1">
                <a:latin typeface="宋体" pitchFamily="2" charset="-122"/>
              </a:rPr>
              <a:t>=|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TP</a:t>
            </a:r>
            <a:r>
              <a:rPr lang="en-US" altLang="zh-CN" sz="2000" b="1">
                <a:latin typeface="宋体" pitchFamily="2" charset="-122"/>
              </a:rPr>
              <a:t>|</a:t>
            </a:r>
            <a:r>
              <a:rPr lang="zh-CN" altLang="en-US" sz="2000" b="1">
                <a:latin typeface="宋体" pitchFamily="2" charset="-122"/>
              </a:rPr>
              <a:t>）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）当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i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=0</a:t>
            </a:r>
            <a:r>
              <a:rPr lang="en-US" altLang="zh-CN" sz="2000" b="1">
                <a:solidFill>
                  <a:schemeClr val="hlink"/>
                </a:solidFill>
              </a:rPr>
              <a:t>V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时，</a:t>
            </a:r>
            <a:r>
              <a:rPr lang="en-US" altLang="zh-CN" sz="2000" b="1">
                <a:solidFill>
                  <a:schemeClr val="hlink"/>
                </a:solidFill>
              </a:rPr>
              <a:t>T</a:t>
            </a:r>
            <a:r>
              <a:rPr lang="en-US" altLang="zh-CN" sz="2000" b="1" baseline="-25000">
                <a:solidFill>
                  <a:schemeClr val="hlink"/>
                </a:solidFill>
              </a:rPr>
              <a:t>N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截止，</a:t>
            </a:r>
            <a:r>
              <a:rPr lang="en-US" altLang="zh-CN" sz="2000" b="1">
                <a:solidFill>
                  <a:schemeClr val="hlink"/>
                </a:solidFill>
              </a:rPr>
              <a:t>T</a:t>
            </a:r>
            <a:r>
              <a:rPr lang="en-US" altLang="zh-CN" sz="2000" b="1" baseline="-25000">
                <a:solidFill>
                  <a:schemeClr val="hlink"/>
                </a:solidFill>
              </a:rPr>
              <a:t>P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导通。输出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O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≈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DD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）当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i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时，</a:t>
            </a:r>
            <a:r>
              <a:rPr lang="en-US" altLang="zh-CN" sz="2000" b="1">
                <a:solidFill>
                  <a:srgbClr val="A50021"/>
                </a:solidFill>
              </a:rPr>
              <a:t>T</a:t>
            </a:r>
            <a:r>
              <a:rPr lang="en-US" altLang="zh-CN" sz="2000" b="1" baseline="-25000">
                <a:solidFill>
                  <a:srgbClr val="A50021"/>
                </a:solidFill>
              </a:rPr>
              <a:t>N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导通，</a:t>
            </a:r>
            <a:r>
              <a:rPr lang="en-US" altLang="zh-CN" sz="2000" b="1">
                <a:solidFill>
                  <a:srgbClr val="A50021"/>
                </a:solidFill>
              </a:rPr>
              <a:t>T</a:t>
            </a:r>
            <a:r>
              <a:rPr lang="en-US" altLang="zh-CN" sz="2000" b="1" baseline="-25000">
                <a:solidFill>
                  <a:srgbClr val="A50021"/>
                </a:solidFill>
              </a:rPr>
              <a:t>P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截止，输出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O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≈0</a:t>
            </a:r>
            <a:r>
              <a:rPr lang="en-US" altLang="zh-CN" sz="2000" b="1">
                <a:solidFill>
                  <a:srgbClr val="A50021"/>
                </a:solidFill>
              </a:rPr>
              <a:t>V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</a:t>
            </a:r>
            <a:endParaRPr lang="zh-CN" altLang="en-US" sz="2000">
              <a:solidFill>
                <a:srgbClr val="A50021"/>
              </a:solidFill>
              <a:latin typeface="宋体" pitchFamily="2" charset="-122"/>
            </a:endParaRPr>
          </a:p>
        </p:txBody>
      </p:sp>
      <p:sp>
        <p:nvSpPr>
          <p:cNvPr id="2258" name="矩形 2257"/>
          <p:cNvSpPr/>
          <p:nvPr/>
        </p:nvSpPr>
        <p:spPr>
          <a:xfrm>
            <a:off x="2057400" y="640715"/>
            <a:ext cx="8382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zh-CN" b="1">
                <a:solidFill>
                  <a:schemeClr val="accent2"/>
                </a:solidFill>
              </a:rPr>
              <a:t>二、CMOS非门</a:t>
            </a:r>
            <a:endParaRPr lang="zh-CN" altLang="zh-CN" b="1">
              <a:solidFill>
                <a:schemeClr val="accent2"/>
              </a:solidFill>
            </a:endParaRPr>
          </a:p>
        </p:txBody>
      </p:sp>
      <p:sp>
        <p:nvSpPr>
          <p:cNvPr id="2259" name="矩形 2258"/>
          <p:cNvSpPr/>
          <p:nvPr/>
        </p:nvSpPr>
        <p:spPr>
          <a:xfrm>
            <a:off x="2133600" y="1174115"/>
            <a:ext cx="81788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b="1">
                <a:solidFill>
                  <a:srgbClr val="FF0000"/>
                </a:solidFill>
              </a:rPr>
              <a:t>CMOS</a:t>
            </a:r>
            <a:r>
              <a:rPr lang="zh-CN" altLang="en-US" sz="2000" b="1">
                <a:solidFill>
                  <a:srgbClr val="FF0000"/>
                </a:solidFill>
              </a:rPr>
              <a:t>逻辑门电路是由</a:t>
            </a:r>
            <a:r>
              <a:rPr lang="en-US" altLang="zh-CN" sz="2000" b="1">
                <a:solidFill>
                  <a:srgbClr val="FF0000"/>
                </a:solidFill>
              </a:rPr>
              <a:t>N</a:t>
            </a:r>
            <a:r>
              <a:rPr lang="zh-CN" altLang="en-US" sz="2000" b="1">
                <a:solidFill>
                  <a:srgbClr val="FF0000"/>
                </a:solidFill>
              </a:rPr>
              <a:t>沟道</a:t>
            </a:r>
            <a:r>
              <a:rPr lang="en-US" altLang="zh-CN" sz="2000" b="1">
                <a:solidFill>
                  <a:srgbClr val="FF0000"/>
                </a:solidFill>
              </a:rPr>
              <a:t>MOSFET</a:t>
            </a:r>
            <a:r>
              <a:rPr lang="zh-CN" altLang="en-US" sz="2000" b="1">
                <a:solidFill>
                  <a:srgbClr val="FF0000"/>
                </a:solidFill>
              </a:rPr>
              <a:t>和</a:t>
            </a:r>
            <a:r>
              <a:rPr lang="en-US" altLang="zh-CN" sz="2000" b="1">
                <a:solidFill>
                  <a:srgbClr val="FF0000"/>
                </a:solidFill>
              </a:rPr>
              <a:t>P</a:t>
            </a:r>
            <a:r>
              <a:rPr lang="zh-CN" altLang="en-US" sz="2000" b="1">
                <a:solidFill>
                  <a:srgbClr val="FF0000"/>
                </a:solidFill>
              </a:rPr>
              <a:t>沟道</a:t>
            </a:r>
            <a:r>
              <a:rPr lang="en-US" altLang="zh-CN" sz="2000" b="1">
                <a:solidFill>
                  <a:srgbClr val="FF0000"/>
                </a:solidFill>
              </a:rPr>
              <a:t>MOSFET</a:t>
            </a:r>
            <a:r>
              <a:rPr lang="zh-CN" altLang="en-US" sz="2000" b="1">
                <a:solidFill>
                  <a:srgbClr val="FF0000"/>
                </a:solidFill>
              </a:rPr>
              <a:t>互补而成。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2260" name="图片 22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1555115"/>
            <a:ext cx="5867400" cy="320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charRg st="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7">
                                            <p:txEl>
                                              <p:charRg st="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7">
                                            <p:txEl>
                                              <p:charRg st="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charRg st="3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57">
                                            <p:txEl>
                                              <p:charRg st="3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7">
                                            <p:txEl>
                                              <p:charRg st="38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charRg st="69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57">
                                            <p:txEl>
                                              <p:charRg st="69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7">
                                            <p:txEl>
                                              <p:charRg st="69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" grpId="0" animBg="1" uiExpand="1" build="p"/>
      <p:bldP spid="2259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" name="文本占位符 2262"/>
          <p:cNvSpPr/>
          <p:nvPr>
            <p:ph type="body" idx="4294967295"/>
          </p:nvPr>
        </p:nvSpPr>
        <p:spPr>
          <a:xfrm>
            <a:off x="1524000" y="1504950"/>
            <a:ext cx="8636000" cy="49530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70000"/>
          </a:bodyPr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1</a:t>
            </a:r>
            <a:r>
              <a:rPr lang="zh-CN" altLang="en-US" sz="2000" b="1">
                <a:latin typeface="宋体" pitchFamily="2" charset="-122"/>
              </a:rPr>
              <a:t>）当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>
                <a:latin typeface="宋体" pitchFamily="2" charset="-122"/>
              </a:rPr>
              <a:t>2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zh-CN" altLang="en-US" sz="2000" b="1">
                <a:latin typeface="宋体" pitchFamily="2" charset="-122"/>
              </a:rPr>
              <a:t>截止，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zh-CN" altLang="en-US" sz="2000" b="1">
                <a:latin typeface="宋体" pitchFamily="2" charset="-122"/>
              </a:rPr>
              <a:t>导通，输出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</a:t>
            </a:r>
            <a:r>
              <a:rPr lang="en-US" altLang="zh-CN" sz="2000" b="1">
                <a:latin typeface="宋体" pitchFamily="2" charset="-122"/>
              </a:rPr>
              <a:t>≈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en-US" altLang="zh-CN" sz="2000" b="1">
                <a:latin typeface="宋体" pitchFamily="2" charset="-122"/>
              </a:rPr>
              <a:t>=10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）当</a:t>
            </a:r>
            <a:r>
              <a:rPr lang="en-US" altLang="zh-CN" sz="2000" b="1">
                <a:latin typeface="宋体" pitchFamily="2" charset="-122"/>
              </a:rPr>
              <a:t>2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>
                <a:latin typeface="宋体" pitchFamily="2" charset="-122"/>
              </a:rPr>
              <a:t>5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zh-CN" altLang="en-US" sz="2000" b="1">
                <a:latin typeface="宋体" pitchFamily="2" charset="-122"/>
              </a:rPr>
              <a:t>工作在饱和区，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zh-CN" altLang="en-US" sz="2000" b="1">
                <a:latin typeface="宋体" pitchFamily="2" charset="-122"/>
              </a:rPr>
              <a:t>工作在可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变电阻区。   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3</a:t>
            </a:r>
            <a:r>
              <a:rPr lang="zh-CN" altLang="en-US" sz="2000" b="1">
                <a:latin typeface="宋体" pitchFamily="2" charset="-122"/>
              </a:rPr>
              <a:t>）当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en-US" altLang="zh-CN" sz="2000" b="1">
                <a:latin typeface="宋体" pitchFamily="2" charset="-122"/>
              </a:rPr>
              <a:t>=5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，两管都工作在饱和区，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</a:t>
            </a:r>
            <a:r>
              <a:rPr lang="en-US" altLang="zh-CN" sz="2000" b="1">
                <a:latin typeface="宋体" pitchFamily="2" charset="-122"/>
              </a:rPr>
              <a:t>=</a:t>
            </a: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en-US" altLang="zh-CN" sz="2000" b="1">
                <a:latin typeface="宋体" pitchFamily="2" charset="-122"/>
              </a:rPr>
              <a:t>/2</a:t>
            </a:r>
            <a:r>
              <a:rPr lang="zh-CN" altLang="en-US" sz="2000" b="1">
                <a:latin typeface="宋体" pitchFamily="2" charset="-122"/>
              </a:rPr>
              <a:t>）</a:t>
            </a:r>
            <a:r>
              <a:rPr lang="en-US" altLang="zh-CN" sz="2000" b="1">
                <a:latin typeface="宋体" pitchFamily="2" charset="-122"/>
              </a:rPr>
              <a:t>=5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4</a:t>
            </a:r>
            <a:r>
              <a:rPr lang="zh-CN" altLang="en-US" sz="2000" b="1">
                <a:latin typeface="宋体" pitchFamily="2" charset="-122"/>
              </a:rPr>
              <a:t>）当</a:t>
            </a:r>
            <a:r>
              <a:rPr lang="en-US" altLang="zh-CN" sz="2000" b="1">
                <a:latin typeface="宋体" pitchFamily="2" charset="-122"/>
              </a:rPr>
              <a:t>5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>
                <a:latin typeface="宋体" pitchFamily="2" charset="-122"/>
              </a:rPr>
              <a:t>8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，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zh-CN" altLang="en-US" sz="2000" b="1">
                <a:latin typeface="宋体" pitchFamily="2" charset="-122"/>
              </a:rPr>
              <a:t>工作在饱和区，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zh-CN" altLang="en-US" sz="2000" b="1">
                <a:latin typeface="宋体" pitchFamily="2" charset="-122"/>
              </a:rPr>
              <a:t>工作在可变电阻区。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5</a:t>
            </a:r>
            <a:r>
              <a:rPr lang="zh-CN" altLang="en-US" sz="2000" b="1">
                <a:latin typeface="宋体" pitchFamily="2" charset="-122"/>
              </a:rPr>
              <a:t>）当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＞</a:t>
            </a:r>
            <a:r>
              <a:rPr lang="en-US" altLang="zh-CN" sz="2000" b="1">
                <a:latin typeface="宋体" pitchFamily="2" charset="-122"/>
              </a:rPr>
              <a:t>8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zh-CN" altLang="en-US" sz="2000" b="1">
                <a:latin typeface="宋体" pitchFamily="2" charset="-122"/>
              </a:rPr>
              <a:t>截止，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zh-CN" altLang="en-US" sz="2000" b="1">
                <a:latin typeface="宋体" pitchFamily="2" charset="-122"/>
              </a:rPr>
              <a:t>导通，输出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</a:t>
            </a:r>
            <a:r>
              <a:rPr lang="en-US" altLang="zh-CN" sz="2000" b="1">
                <a:latin typeface="宋体" pitchFamily="2" charset="-122"/>
              </a:rPr>
              <a:t>=0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/>
              <a:t>      可见：</a:t>
            </a:r>
            <a:endParaRPr lang="zh-CN" altLang="en-US" sz="2000" b="1"/>
          </a:p>
          <a:p>
            <a:pPr algn="just">
              <a:buNone/>
            </a:pPr>
            <a:r>
              <a:rPr lang="zh-CN" altLang="en-US" sz="2000" b="1"/>
              <a:t>        </a:t>
            </a:r>
            <a:r>
              <a:rPr lang="en-US" altLang="zh-CN" sz="2000" b="1">
                <a:solidFill>
                  <a:srgbClr val="FF0000"/>
                </a:solidFill>
              </a:rPr>
              <a:t>CMOS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门电路的阈值电压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                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th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DD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/2</a:t>
            </a:r>
            <a:endParaRPr lang="en-US" altLang="zh-CN" sz="2000">
              <a:latin typeface="宋体" pitchFamily="2" charset="-122"/>
            </a:endParaRPr>
          </a:p>
          <a:p>
            <a:pPr algn="just"/>
            <a:endParaRPr lang="en-US" altLang="zh-CN" sz="2000"/>
          </a:p>
          <a:p>
            <a:pPr algn="just"/>
            <a:endParaRPr lang="en-US" altLang="zh-CN"/>
          </a:p>
        </p:txBody>
      </p:sp>
      <p:sp>
        <p:nvSpPr>
          <p:cNvPr id="2264" name="矩形 2263"/>
          <p:cNvSpPr/>
          <p:nvPr/>
        </p:nvSpPr>
        <p:spPr>
          <a:xfrm>
            <a:off x="1752600" y="742950"/>
            <a:ext cx="89154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．电压传输特性</a:t>
            </a:r>
            <a:r>
              <a:rPr lang="zh-CN" altLang="en-US" sz="2000" b="1">
                <a:solidFill>
                  <a:srgbClr val="FF0000"/>
                </a:solidFill>
              </a:rPr>
              <a:t>：（设</a:t>
            </a:r>
            <a:r>
              <a:rPr lang="en-US" altLang="zh-CN" sz="2000" b="1">
                <a:solidFill>
                  <a:srgbClr val="FF0000"/>
                </a:solidFill>
              </a:rPr>
              <a:t>: 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DD</a:t>
            </a:r>
            <a:r>
              <a:rPr lang="en-US" altLang="zh-CN" sz="2000" b="1">
                <a:solidFill>
                  <a:srgbClr val="FF0000"/>
                </a:solidFill>
              </a:rPr>
              <a:t>=10V</a:t>
            </a:r>
            <a:r>
              <a:rPr lang="zh-CN" altLang="en-US" sz="2000" b="1">
                <a:solidFill>
                  <a:srgbClr val="FF0000"/>
                </a:solidFill>
              </a:rPr>
              <a:t>， 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TN</a:t>
            </a:r>
            <a:r>
              <a:rPr lang="en-US" altLang="zh-CN" sz="2000" b="1">
                <a:solidFill>
                  <a:srgbClr val="FF0000"/>
                </a:solidFill>
              </a:rPr>
              <a:t>=|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TP</a:t>
            </a:r>
            <a:r>
              <a:rPr lang="en-US" altLang="zh-CN" sz="2000" b="1">
                <a:solidFill>
                  <a:srgbClr val="FF0000"/>
                </a:solidFill>
              </a:rPr>
              <a:t>|=2V</a:t>
            </a:r>
            <a:r>
              <a:rPr lang="zh-CN" altLang="en-US" sz="2000" b="1">
                <a:solidFill>
                  <a:srgbClr val="FF0000"/>
                </a:solidFill>
              </a:rPr>
              <a:t>）</a:t>
            </a:r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2265" name="对象 2264"/>
          <p:cNvGraphicFramePr>
            <a:graphicFrameLocks noChangeAspect="1"/>
          </p:cNvGraphicFramePr>
          <p:nvPr/>
        </p:nvGraphicFramePr>
        <p:xfrm>
          <a:off x="8048625" y="617855"/>
          <a:ext cx="2423160" cy="2220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2619375" imgH="2400300" progId="Paint.Picture">
                  <p:embed/>
                </p:oleObj>
              </mc:Choice>
              <mc:Fallback>
                <p:oleObj name="" r:id="rId1" imgW="2619375" imgH="2400300" progId="Paint.Picture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48625" y="617855"/>
                        <a:ext cx="2423160" cy="2220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6" name="对象 2265"/>
          <p:cNvGraphicFramePr>
            <a:graphicFrameLocks noChangeAspect="1"/>
          </p:cNvGraphicFramePr>
          <p:nvPr/>
        </p:nvGraphicFramePr>
        <p:xfrm>
          <a:off x="5181600" y="2952750"/>
          <a:ext cx="5238750" cy="387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3009900" imgH="2228850" progId="Paint.Picture">
                  <p:embed/>
                </p:oleObj>
              </mc:Choice>
              <mc:Fallback>
                <p:oleObj name="" r:id="rId3" imgW="3009900" imgH="2228850" progId="Paint.Picture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2952750"/>
                        <a:ext cx="5238750" cy="3878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63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63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34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63">
                                            <p:txEl>
                                              <p:charRg st="34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63">
                                            <p:txEl>
                                              <p:charRg st="34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6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63">
                                            <p:txEl>
                                              <p:charRg st="6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63">
                                            <p:txEl>
                                              <p:charRg st="6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77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63">
                                            <p:txEl>
                                              <p:charRg st="77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63">
                                            <p:txEl>
                                              <p:charRg st="77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9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63">
                                            <p:txEl>
                                              <p:charRg st="9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63">
                                            <p:txEl>
                                              <p:charRg st="9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1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63">
                                            <p:txEl>
                                              <p:charRg st="11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63">
                                            <p:txEl>
                                              <p:charRg st="118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32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63">
                                            <p:txEl>
                                              <p:charRg st="132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63">
                                            <p:txEl>
                                              <p:charRg st="132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47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63">
                                            <p:txEl>
                                              <p:charRg st="147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63">
                                            <p:txEl>
                                              <p:charRg st="147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64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63">
                                            <p:txEl>
                                              <p:charRg st="164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63">
                                            <p:txEl>
                                              <p:charRg st="164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80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63">
                                            <p:txEl>
                                              <p:charRg st="180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63">
                                            <p:txEl>
                                              <p:charRg st="180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19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63">
                                            <p:txEl>
                                              <p:charRg st="19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63">
                                            <p:txEl>
                                              <p:charRg st="199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209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63">
                                            <p:txEl>
                                              <p:charRg st="209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63">
                                            <p:txEl>
                                              <p:charRg st="209" end="2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>
                                            <p:txEl>
                                              <p:charRg st="230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63">
                                            <p:txEl>
                                              <p:charRg st="230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63">
                                            <p:txEl>
                                              <p:charRg st="230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" grpId="0" animBg="1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9" name="矩形 2268"/>
          <p:cNvSpPr/>
          <p:nvPr/>
        </p:nvSpPr>
        <p:spPr>
          <a:xfrm>
            <a:off x="2057400" y="596900"/>
            <a:ext cx="8382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3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．工作速度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270" name="矩形 2269"/>
          <p:cNvSpPr/>
          <p:nvPr/>
        </p:nvSpPr>
        <p:spPr>
          <a:xfrm>
            <a:off x="1981200" y="1206500"/>
            <a:ext cx="83820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b="1">
                <a:solidFill>
                  <a:schemeClr val="folHlink"/>
                </a:solidFill>
                <a:latin typeface="宋体" pitchFamily="2" charset="-122"/>
              </a:rPr>
              <a:t>由于</a:t>
            </a:r>
            <a:r>
              <a:rPr lang="en-US" altLang="zh-CN" b="1">
                <a:solidFill>
                  <a:schemeClr val="folHlink"/>
                </a:solidFill>
              </a:rPr>
              <a:t>CMOS</a:t>
            </a:r>
            <a:r>
              <a:rPr lang="zh-CN" altLang="en-US" b="1">
                <a:solidFill>
                  <a:schemeClr val="folHlink"/>
                </a:solidFill>
                <a:latin typeface="宋体" pitchFamily="2" charset="-122"/>
              </a:rPr>
              <a:t>非门电路工作时总有一个管子导通，所以当带电容负载时，给电容充电和放电都比较快。</a:t>
            </a:r>
            <a:r>
              <a:rPr lang="en-US" altLang="zh-CN" b="1">
                <a:solidFill>
                  <a:schemeClr val="folHlink"/>
                </a:solidFill>
              </a:rPr>
              <a:t>CMOS</a:t>
            </a:r>
            <a:r>
              <a:rPr lang="zh-CN" altLang="en-US" b="1">
                <a:solidFill>
                  <a:schemeClr val="folHlink"/>
                </a:solidFill>
                <a:latin typeface="宋体" pitchFamily="2" charset="-122"/>
              </a:rPr>
              <a:t>非门的平均传输延迟时间约为</a:t>
            </a:r>
            <a:r>
              <a:rPr lang="en-US" altLang="zh-CN" b="1">
                <a:solidFill>
                  <a:schemeClr val="folHlink"/>
                </a:solidFill>
                <a:latin typeface="宋体" pitchFamily="2" charset="-122"/>
              </a:rPr>
              <a:t>10</a:t>
            </a:r>
            <a:r>
              <a:rPr lang="en-US" altLang="zh-CN" b="1">
                <a:solidFill>
                  <a:schemeClr val="folHlink"/>
                </a:solidFill>
              </a:rPr>
              <a:t>ns</a:t>
            </a:r>
            <a:r>
              <a:rPr lang="zh-CN" altLang="en-US" b="1">
                <a:solidFill>
                  <a:schemeClr val="folHlink"/>
                </a:solidFill>
                <a:latin typeface="宋体" pitchFamily="2" charset="-122"/>
              </a:rPr>
              <a:t>。</a:t>
            </a:r>
            <a:endParaRPr lang="zh-CN" altLang="en-US" b="1">
              <a:solidFill>
                <a:schemeClr val="folHlink"/>
              </a:solidFill>
              <a:latin typeface="宋体" pitchFamily="2" charset="-122"/>
            </a:endParaRPr>
          </a:p>
        </p:txBody>
      </p:sp>
      <p:pic>
        <p:nvPicPr>
          <p:cNvPr id="2271" name="图片 22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578100"/>
            <a:ext cx="7086600" cy="3119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4" name="文本占位符 2273"/>
          <p:cNvSpPr/>
          <p:nvPr>
            <p:ph type="body" idx="4294967295"/>
          </p:nvPr>
        </p:nvSpPr>
        <p:spPr>
          <a:xfrm>
            <a:off x="5943600" y="1707515"/>
            <a:ext cx="32766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2" algn="just">
              <a:buNone/>
            </a:pPr>
            <a:r>
              <a:rPr lang="zh-CN" altLang="en-US" b="1">
                <a:solidFill>
                  <a:schemeClr val="folHlink"/>
                </a:solidFill>
              </a:rPr>
              <a:t>（</a:t>
            </a:r>
            <a:r>
              <a:rPr lang="en-US" altLang="zh-CN" b="1">
                <a:solidFill>
                  <a:schemeClr val="folHlink"/>
                </a:solidFill>
              </a:rPr>
              <a:t>2</a:t>
            </a:r>
            <a:r>
              <a:rPr lang="zh-CN" altLang="en-US" b="1">
                <a:solidFill>
                  <a:schemeClr val="folHlink"/>
                </a:solidFill>
              </a:rPr>
              <a:t>）或非门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2275" name="矩形 2274"/>
          <p:cNvSpPr/>
          <p:nvPr/>
        </p:nvSpPr>
        <p:spPr>
          <a:xfrm>
            <a:off x="2057400" y="640715"/>
            <a:ext cx="8382000" cy="381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三、其他的</a:t>
            </a:r>
            <a:r>
              <a:rPr lang="en-US" altLang="zh-CN" sz="3200" b="1">
                <a:solidFill>
                  <a:srgbClr val="FF0000"/>
                </a:solidFill>
              </a:rPr>
              <a:t>CMOS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门电路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276" name="矩形 2275"/>
          <p:cNvSpPr/>
          <p:nvPr/>
        </p:nvSpPr>
        <p:spPr>
          <a:xfrm>
            <a:off x="990600" y="1250315"/>
            <a:ext cx="54864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143000" lvl="2" indent="-228600" eaLnBrk="1" hangingPunct="1">
              <a:spcBef>
                <a:spcPct val="20000"/>
              </a:spcBef>
            </a:pPr>
            <a:r>
              <a:rPr lang="en-US" altLang="zh-CN" b="1">
                <a:latin typeface="宋体" pitchFamily="2" charset="-122"/>
              </a:rPr>
              <a:t>1</a:t>
            </a:r>
            <a:r>
              <a:rPr lang="zh-CN" altLang="en-US" b="1">
                <a:latin typeface="宋体" pitchFamily="2" charset="-122"/>
              </a:rPr>
              <a:t>．</a:t>
            </a:r>
            <a:r>
              <a:rPr lang="en-US" altLang="zh-CN" b="1"/>
              <a:t>CMOS</a:t>
            </a:r>
            <a:r>
              <a:rPr lang="zh-CN" altLang="en-US" b="1">
                <a:latin typeface="宋体" pitchFamily="2" charset="-122"/>
              </a:rPr>
              <a:t>与非门和或非门电路</a:t>
            </a:r>
            <a:endParaRPr lang="zh-CN" altLang="en-US" b="1">
              <a:latin typeface="宋体" pitchFamily="2" charset="-122"/>
            </a:endParaRPr>
          </a:p>
          <a:p>
            <a:pPr marL="1143000" lvl="2" indent="-228600" algn="just" eaLnBrk="1" hangingPunct="1">
              <a:spcBef>
                <a:spcPct val="20000"/>
              </a:spcBef>
            </a:pPr>
            <a:r>
              <a:rPr lang="zh-CN" altLang="en-US" b="1">
                <a:solidFill>
                  <a:schemeClr val="accent2"/>
                </a:solidFill>
              </a:rPr>
              <a:t>（</a:t>
            </a:r>
            <a:r>
              <a:rPr lang="en-US" altLang="zh-CN" b="1">
                <a:solidFill>
                  <a:schemeClr val="accent2"/>
                </a:solidFill>
              </a:rPr>
              <a:t>1</a:t>
            </a:r>
            <a:r>
              <a:rPr lang="zh-CN" altLang="en-US" b="1">
                <a:solidFill>
                  <a:schemeClr val="accent2"/>
                </a:solidFill>
              </a:rPr>
              <a:t>）与非门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2277" name="图片 22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317115"/>
            <a:ext cx="3657600" cy="336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78" name="图片 22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393315"/>
            <a:ext cx="3505200" cy="3213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6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6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>
                                            <p:txEl>
                                              <p:charRg st="16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76">
                                            <p:txEl>
                                              <p:charRg st="16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76">
                                            <p:txEl>
                                              <p:charRg st="16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7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7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7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4" grpId="0" animBg="1" build="p"/>
      <p:bldP spid="2276" grpId="1" animBg="1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1" name="文本占位符 2280"/>
          <p:cNvSpPr/>
          <p:nvPr>
            <p:ph type="body" idx="4294967295"/>
          </p:nvPr>
        </p:nvSpPr>
        <p:spPr>
          <a:xfrm>
            <a:off x="1395095" y="962025"/>
            <a:ext cx="8841105" cy="11430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lvl="2">
              <a:buNone/>
            </a:pPr>
            <a:r>
              <a:rPr lang="zh-CN" altLang="en-US" sz="1800" b="1">
                <a:solidFill>
                  <a:srgbClr val="FF0000"/>
                </a:solidFill>
              </a:rPr>
              <a:t>（</a:t>
            </a:r>
            <a:r>
              <a:rPr lang="en-US" altLang="zh-CN" sz="1800" b="1">
                <a:solidFill>
                  <a:srgbClr val="FF0000"/>
                </a:solidFill>
              </a:rPr>
              <a:t>3</a:t>
            </a:r>
            <a:r>
              <a:rPr lang="zh-CN" altLang="en-US" sz="1800" b="1">
                <a:solidFill>
                  <a:srgbClr val="FF0000"/>
                </a:solidFill>
              </a:rPr>
              <a:t>）带缓冲级的门电路</a:t>
            </a:r>
            <a:endParaRPr lang="zh-CN" altLang="en-US" sz="1800" b="1"/>
          </a:p>
          <a:p>
            <a:pPr algn="just">
              <a:buNone/>
            </a:pPr>
            <a:r>
              <a:rPr lang="zh-CN" altLang="en-US" sz="1600" b="1">
                <a:latin typeface="宋体" pitchFamily="2" charset="-122"/>
              </a:rPr>
              <a:t>  </a:t>
            </a: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为了稳定输出高低电平，可在输入输出端分别加反相器作缓冲级。下图所示为带缓冲级的二输入端与非门电路。</a:t>
            </a:r>
            <a:endParaRPr lang="zh-CN" altLang="en-US" sz="16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1600" b="1">
                <a:latin typeface="宋体" pitchFamily="2" charset="-122"/>
              </a:rPr>
              <a:t>             </a:t>
            </a:r>
            <a:r>
              <a:rPr lang="zh-CN" altLang="en-US" sz="1600" b="1" i="1">
                <a:latin typeface="宋体" pitchFamily="2" charset="-122"/>
              </a:rPr>
              <a:t> </a:t>
            </a:r>
            <a:r>
              <a:rPr lang="en-US" altLang="zh-CN" b="1" i="1">
                <a:latin typeface="宋体" pitchFamily="2" charset="-122"/>
              </a:rPr>
              <a:t>L</a:t>
            </a:r>
            <a:r>
              <a:rPr lang="en-US" altLang="zh-CN" b="1">
                <a:latin typeface="宋体" pitchFamily="2" charset="-122"/>
              </a:rPr>
              <a:t>=</a:t>
            </a:r>
            <a:endParaRPr lang="en-US" altLang="zh-CN" b="1">
              <a:latin typeface="宋体" pitchFamily="2" charset="-122"/>
            </a:endParaRPr>
          </a:p>
        </p:txBody>
      </p:sp>
      <p:graphicFrame>
        <p:nvGraphicFramePr>
          <p:cNvPr id="2282" name="对象 2281"/>
          <p:cNvGraphicFramePr/>
          <p:nvPr/>
        </p:nvGraphicFramePr>
        <p:xfrm>
          <a:off x="4419600" y="2257425"/>
          <a:ext cx="16002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483235" imgH="241300" progId="Equation.3">
                  <p:embed/>
                </p:oleObj>
              </mc:Choice>
              <mc:Fallback>
                <p:oleObj name="" r:id="rId1" imgW="483235" imgH="2413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19600" y="2257425"/>
                        <a:ext cx="1600200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83" name="图片 2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790825"/>
            <a:ext cx="6705600" cy="3725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>
                                            <p:txEl>
                                              <p:charRg st="1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1">
                                            <p:txEl>
                                              <p:charRg st="1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1">
                                            <p:txEl>
                                              <p:charRg st="1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1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1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1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1" grpId="0" animBg="1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286" name="对象 2285"/>
          <p:cNvGraphicFramePr/>
          <p:nvPr/>
        </p:nvGraphicFramePr>
        <p:xfrm>
          <a:off x="7315200" y="1047750"/>
          <a:ext cx="13716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408940" imgH="190500" progId="Equation.3">
                  <p:embed/>
                </p:oleObj>
              </mc:Choice>
              <mc:Fallback>
                <p:oleObj name="" r:id="rId1" imgW="408940" imgH="1905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15200" y="1047750"/>
                        <a:ext cx="137160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7" name="对象 2286"/>
          <p:cNvGraphicFramePr/>
          <p:nvPr/>
        </p:nvGraphicFramePr>
        <p:xfrm>
          <a:off x="3124200" y="2038350"/>
          <a:ext cx="66294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574040" imgH="228600" progId="Equation.3">
                  <p:embed/>
                </p:oleObj>
              </mc:Choice>
              <mc:Fallback>
                <p:oleObj name="" r:id="rId3" imgW="574040" imgH="2286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038350"/>
                        <a:ext cx="6629400" cy="541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8" name="矩形 2287"/>
          <p:cNvSpPr/>
          <p:nvPr/>
        </p:nvSpPr>
        <p:spPr>
          <a:xfrm>
            <a:off x="1143000" y="1504950"/>
            <a:ext cx="70866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2" algn="just">
              <a:buNone/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后级为与或非门，经过逻辑变换，可得：</a:t>
            </a:r>
            <a:endParaRPr lang="zh-CN" altLang="en-US" b="1">
              <a:solidFill>
                <a:schemeClr val="hlink"/>
              </a:solidFill>
            </a:endParaRPr>
          </a:p>
        </p:txBody>
      </p:sp>
      <p:sp>
        <p:nvSpPr>
          <p:cNvPr id="2289" name="矩形 2288"/>
          <p:cNvSpPr/>
          <p:nvPr/>
        </p:nvSpPr>
        <p:spPr>
          <a:xfrm>
            <a:off x="2133600" y="666750"/>
            <a:ext cx="42672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</a:t>
            </a:r>
            <a:r>
              <a:rPr lang="en-US" altLang="zh-CN" b="1">
                <a:solidFill>
                  <a:srgbClr val="FF0000"/>
                </a:solidFill>
              </a:rPr>
              <a:t>CMOS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异或门电路</a:t>
            </a:r>
            <a:endParaRPr lang="zh-CN" altLang="en-US" sz="32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290" name="矩形 2289"/>
          <p:cNvSpPr/>
          <p:nvPr/>
        </p:nvSpPr>
        <p:spPr>
          <a:xfrm>
            <a:off x="1143000" y="1047750"/>
            <a:ext cx="63246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143000" lvl="2" indent="-228600" eaLnBrk="1" hangingPunct="1">
              <a:spcBef>
                <a:spcPct val="20000"/>
              </a:spcBef>
            </a:pP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由两级组成，前级为或非门，输出为</a:t>
            </a:r>
            <a:endParaRPr lang="zh-CN" altLang="en-US" b="1">
              <a:solidFill>
                <a:schemeClr val="accent2"/>
              </a:solidFill>
            </a:endParaRPr>
          </a:p>
        </p:txBody>
      </p:sp>
      <p:pic>
        <p:nvPicPr>
          <p:cNvPr id="2291" name="图片 22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571750"/>
            <a:ext cx="6553200" cy="3910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base">
                                        <p:cTn id="31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8" grpId="0" animBg="1" build="p"/>
      <p:bldP spid="2290" grpId="1" animBg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/>
              <a:t>获得高、低电平的基本原理</a:t>
            </a:r>
            <a:endParaRPr lang="zh-CN" altLang="en-US" sz="2400"/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7424738" y="2467293"/>
            <a:ext cx="4502150" cy="1225550"/>
          </a:xfrm>
          <a:prstGeom prst="wedgeEllipseCallout">
            <a:avLst>
              <a:gd name="adj1" fmla="val -105745"/>
              <a:gd name="adj2" fmla="val -72407"/>
            </a:avLst>
          </a:prstGeom>
          <a:solidFill>
            <a:srgbClr val="99CCFF">
              <a:alpha val="25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高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低电平都允许有一定的变化范围</a:t>
            </a:r>
            <a:endParaRPr lang="zh-CN" altLang="en-US" sz="280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15364" name="Picture 10" descr="3-1-1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0983" y="1766253"/>
            <a:ext cx="3924300" cy="417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bldLvl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4" name="文本占位符 2293"/>
          <p:cNvSpPr/>
          <p:nvPr>
            <p:ph type="body" idx="4294967295"/>
          </p:nvPr>
        </p:nvSpPr>
        <p:spPr>
          <a:xfrm>
            <a:off x="1828800" y="1958975"/>
            <a:ext cx="8839200" cy="8382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 algn="just">
              <a:lnSpc>
                <a:spcPct val="125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当</a:t>
            </a:r>
            <a:r>
              <a:rPr lang="en-US" altLang="zh-CN" sz="2000" b="1" i="1"/>
              <a:t>EN</a:t>
            </a:r>
            <a:r>
              <a:rPr lang="en-US" altLang="zh-CN" sz="2000" b="1">
                <a:latin typeface="宋体" pitchFamily="2" charset="-122"/>
              </a:rPr>
              <a:t>=1</a:t>
            </a:r>
            <a:r>
              <a:rPr lang="zh-CN" altLang="en-US" sz="2000" b="1">
                <a:latin typeface="宋体" pitchFamily="2" charset="-122"/>
              </a:rPr>
              <a:t>时，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同时截止，输出为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高阻状态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000" b="1"/>
              <a:t>所以，这是一个低电平有效的三态门。</a:t>
            </a:r>
            <a:endParaRPr lang="zh-CN" altLang="en-US" sz="2400">
              <a:latin typeface="宋体" pitchFamily="2" charset="-122"/>
            </a:endParaRPr>
          </a:p>
        </p:txBody>
      </p:sp>
      <p:graphicFrame>
        <p:nvGraphicFramePr>
          <p:cNvPr id="2295" name="对象 2294"/>
          <p:cNvGraphicFramePr/>
          <p:nvPr/>
        </p:nvGraphicFramePr>
        <p:xfrm>
          <a:off x="8305800" y="1654175"/>
          <a:ext cx="762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346075" imgH="190500" progId="Equation.3">
                  <p:embed/>
                </p:oleObj>
              </mc:Choice>
              <mc:Fallback>
                <p:oleObj name="" r:id="rId1" imgW="346075" imgH="1905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05800" y="1654175"/>
                        <a:ext cx="762000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6" name="矩形 2295"/>
          <p:cNvSpPr/>
          <p:nvPr/>
        </p:nvSpPr>
        <p:spPr>
          <a:xfrm>
            <a:off x="2133600" y="739775"/>
            <a:ext cx="42672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3 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</a:t>
            </a:r>
            <a:r>
              <a:rPr lang="en-US" altLang="zh-CN" b="1">
                <a:solidFill>
                  <a:srgbClr val="FF0000"/>
                </a:solidFill>
              </a:rPr>
              <a:t>CMOS</a:t>
            </a:r>
            <a:r>
              <a:rPr lang="zh-CN" altLang="en-US" b="1">
                <a:solidFill>
                  <a:srgbClr val="FF0000"/>
                </a:solidFill>
              </a:rPr>
              <a:t>三态门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297" name="矩形 2296"/>
          <p:cNvSpPr/>
          <p:nvPr/>
        </p:nvSpPr>
        <p:spPr>
          <a:xfrm>
            <a:off x="2057400" y="1196975"/>
            <a:ext cx="7924800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5000"/>
              </a:lnSpc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工作原理：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eaLnBrk="0" hangingPunct="0">
              <a:lnSpc>
                <a:spcPct val="125000"/>
              </a:lnSpc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当</a:t>
            </a:r>
            <a:r>
              <a:rPr lang="en-US" altLang="zh-CN" sz="2000" b="1" i="1">
                <a:solidFill>
                  <a:schemeClr val="accent2"/>
                </a:solidFill>
              </a:rPr>
              <a:t>EN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=0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时，</a:t>
            </a:r>
            <a:r>
              <a:rPr lang="en-US" altLang="zh-CN" sz="2000" b="1">
                <a:solidFill>
                  <a:schemeClr val="accent2"/>
                </a:solidFill>
              </a:rPr>
              <a:t>T</a:t>
            </a:r>
            <a:r>
              <a:rPr lang="en-US" altLang="zh-CN" sz="2000" b="1" baseline="-25000">
                <a:solidFill>
                  <a:schemeClr val="accent2"/>
                </a:solidFill>
              </a:rPr>
              <a:t>P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和</a:t>
            </a:r>
            <a:r>
              <a:rPr lang="en-US" altLang="zh-CN" sz="2000" b="1">
                <a:solidFill>
                  <a:schemeClr val="accent2"/>
                </a:solidFill>
              </a:rPr>
              <a:t>T</a:t>
            </a:r>
            <a:r>
              <a:rPr lang="en-US" altLang="zh-CN" sz="2000" b="1" baseline="-25000">
                <a:solidFill>
                  <a:schemeClr val="accent2"/>
                </a:solidFill>
              </a:rPr>
              <a:t>N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同时导通，</a:t>
            </a:r>
            <a:r>
              <a:rPr lang="zh-CN" altLang="en-US" sz="2000" b="1">
                <a:solidFill>
                  <a:schemeClr val="accent2"/>
                </a:solidFill>
              </a:rPr>
              <a:t>为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正常的非门，输出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2298" name="图片 2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800350"/>
            <a:ext cx="3886200" cy="3724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99" name="图片 22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070350"/>
            <a:ext cx="2514600" cy="1074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94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94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>
                                            <p:txEl>
                                              <p:charRg st="28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94">
                                            <p:txEl>
                                              <p:charRg st="28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94">
                                            <p:txEl>
                                              <p:charRg st="28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" grpId="0" animBg="1" uiExpand="1" build="p"/>
      <p:bldP spid="2297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2" name="文本占位符 2301"/>
          <p:cNvSpPr/>
          <p:nvPr>
            <p:ph type="body" idx="4294967295"/>
          </p:nvPr>
        </p:nvSpPr>
        <p:spPr>
          <a:xfrm>
            <a:off x="1905000" y="728345"/>
            <a:ext cx="8178800" cy="25908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 algn="just">
              <a:lnSpc>
                <a:spcPct val="90000"/>
              </a:lnSpc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4 </a:t>
            </a:r>
            <a:r>
              <a:rPr lang="zh-CN" altLang="en-US" sz="2400" b="1">
                <a:solidFill>
                  <a:srgbClr val="FF0000"/>
                </a:solidFill>
              </a:rPr>
              <a:t>．</a:t>
            </a:r>
            <a:r>
              <a:rPr lang="en-US" altLang="zh-CN" sz="2400" b="1">
                <a:solidFill>
                  <a:srgbClr val="FF0000"/>
                </a:solidFill>
              </a:rPr>
              <a:t>CMOS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传输门</a:t>
            </a:r>
            <a:endParaRPr lang="zh-CN" altLang="en-US" sz="2400" b="1">
              <a:solidFill>
                <a:srgbClr val="FF0000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工作原理：（设两管的开启电压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TN</a:t>
            </a:r>
            <a:r>
              <a:rPr lang="en-US" altLang="zh-CN" sz="2000" b="1">
                <a:latin typeface="宋体" pitchFamily="2" charset="-122"/>
              </a:rPr>
              <a:t>=|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TP</a:t>
            </a:r>
            <a:r>
              <a:rPr lang="en-US" altLang="zh-CN" sz="2000" b="1">
                <a:latin typeface="宋体" pitchFamily="2" charset="-122"/>
              </a:rPr>
              <a:t>|</a:t>
            </a:r>
            <a:r>
              <a:rPr lang="zh-CN" altLang="en-US" sz="2000" b="1">
                <a:latin typeface="宋体" pitchFamily="2" charset="-122"/>
              </a:rPr>
              <a:t>）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1</a:t>
            </a:r>
            <a:r>
              <a:rPr lang="zh-CN" altLang="en-US" sz="2000" b="1"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当</a:t>
            </a:r>
            <a:r>
              <a:rPr lang="en-US" altLang="zh-CN" sz="2000" b="1" i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接高电平</a:t>
            </a:r>
            <a:r>
              <a:rPr lang="en-US" altLang="zh-CN" sz="2000" b="1" i="1">
                <a:solidFill>
                  <a:srgbClr val="FF0000"/>
                </a:solidFill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</a:rPr>
              <a:t>DD</a:t>
            </a:r>
            <a:r>
              <a:rPr lang="zh-CN" altLang="en-US" sz="2000" b="1">
                <a:latin typeface="宋体" pitchFamily="2" charset="-122"/>
              </a:rPr>
              <a:t>， 接低电平</a:t>
            </a:r>
            <a:r>
              <a:rPr lang="en-US" altLang="zh-CN" sz="2000" b="1">
                <a:latin typeface="宋体" pitchFamily="2" charset="-122"/>
              </a:rPr>
              <a:t>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时，若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在</a:t>
            </a:r>
            <a:r>
              <a:rPr lang="en-US" altLang="zh-CN" sz="2000" b="1">
                <a:latin typeface="宋体" pitchFamily="2" charset="-122"/>
              </a:rPr>
              <a:t>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～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zh-CN" altLang="en-US" sz="2000" b="1">
                <a:latin typeface="宋体" pitchFamily="2" charset="-122"/>
              </a:rPr>
              <a:t>的范围变化，至少有一管导通，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相当于一闭合开关</a:t>
            </a:r>
            <a:r>
              <a:rPr lang="zh-CN" altLang="en-US" sz="2000" b="1">
                <a:latin typeface="宋体" pitchFamily="2" charset="-122"/>
              </a:rPr>
              <a:t>，将输入传到输出，即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</a:t>
            </a:r>
            <a:r>
              <a:rPr lang="en-US" altLang="zh-CN" sz="2000" b="1">
                <a:latin typeface="宋体" pitchFamily="2" charset="-122"/>
              </a:rPr>
              <a:t>=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当</a:t>
            </a:r>
            <a:r>
              <a:rPr lang="en-US" altLang="zh-CN" sz="2000" b="1" i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接低电平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en-US" altLang="zh-CN" sz="2000" b="1">
                <a:solidFill>
                  <a:srgbClr val="FF0000"/>
                </a:solidFill>
              </a:rPr>
              <a:t>V</a:t>
            </a:r>
            <a:r>
              <a:rPr lang="zh-CN" altLang="en-US" sz="2000" b="1">
                <a:latin typeface="宋体" pitchFamily="2" charset="-122"/>
              </a:rPr>
              <a:t>， 接高电平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zh-CN" altLang="en-US" sz="2000" b="1">
                <a:latin typeface="宋体" pitchFamily="2" charset="-122"/>
              </a:rPr>
              <a:t>，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在</a:t>
            </a:r>
            <a:r>
              <a:rPr lang="en-US" altLang="zh-CN" sz="2000" b="1">
                <a:latin typeface="宋体" pitchFamily="2" charset="-122"/>
              </a:rPr>
              <a:t>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～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DD</a:t>
            </a:r>
            <a:r>
              <a:rPr lang="zh-CN" altLang="en-US" sz="2000" b="1">
                <a:latin typeface="宋体" pitchFamily="2" charset="-122"/>
              </a:rPr>
              <a:t>的范围变化时，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N</a:t>
            </a:r>
            <a:r>
              <a:rPr lang="zh-CN" altLang="en-US" sz="2000" b="1">
                <a:latin typeface="宋体" pitchFamily="2" charset="-122"/>
              </a:rPr>
              <a:t>和</a:t>
            </a:r>
            <a:r>
              <a:rPr lang="en-US" altLang="zh-CN" sz="2000" b="1"/>
              <a:t>T</a:t>
            </a:r>
            <a:r>
              <a:rPr lang="en-US" altLang="zh-CN" sz="2000" b="1" baseline="-25000"/>
              <a:t>P</a:t>
            </a:r>
            <a:r>
              <a:rPr lang="zh-CN" altLang="en-US" sz="2000" b="1">
                <a:latin typeface="宋体" pitchFamily="2" charset="-122"/>
              </a:rPr>
              <a:t>都截止，输出呈高阻状态，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相当于开关断开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>
              <a:latin typeface="宋体" pitchFamily="2" charset="-122"/>
            </a:endParaRPr>
          </a:p>
        </p:txBody>
      </p:sp>
      <p:graphicFrame>
        <p:nvGraphicFramePr>
          <p:cNvPr id="2303" name="对象 2302"/>
          <p:cNvGraphicFramePr/>
          <p:nvPr/>
        </p:nvGraphicFramePr>
        <p:xfrm flipV="1">
          <a:off x="4648200" y="1642745"/>
          <a:ext cx="2365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139700" imgH="90805" progId="Equation.3">
                  <p:embed/>
                </p:oleObj>
              </mc:Choice>
              <mc:Fallback>
                <p:oleObj name="" r:id="rId1" imgW="139700" imgH="90805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 flipV="1">
                        <a:off x="4648200" y="1642745"/>
                        <a:ext cx="236538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" name="对象 2303"/>
          <p:cNvGraphicFramePr/>
          <p:nvPr/>
        </p:nvGraphicFramePr>
        <p:xfrm flipV="1">
          <a:off x="4572000" y="2404745"/>
          <a:ext cx="2365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139700" imgH="90805" progId="Equation.3">
                  <p:embed/>
                </p:oleObj>
              </mc:Choice>
              <mc:Fallback>
                <p:oleObj name="" r:id="rId3" imgW="139700" imgH="90805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 flipV="1">
                        <a:off x="4572000" y="2404745"/>
                        <a:ext cx="236538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5" name="图片 2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090545"/>
            <a:ext cx="4638675" cy="3087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06" name="图片 2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471545"/>
            <a:ext cx="2971800" cy="2392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09" name="文本占位符 2308"/>
          <p:cNvSpPr/>
          <p:nvPr>
            <p:ph type="body" idx="4294967295"/>
          </p:nvPr>
        </p:nvSpPr>
        <p:spPr>
          <a:xfrm>
            <a:off x="1905000" y="1323340"/>
            <a:ext cx="8178800" cy="48768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 lnSpcReduction="20000"/>
          </a:bodyPr>
          <a:p>
            <a:pPr algn="just">
              <a:lnSpc>
                <a:spcPct val="120000"/>
              </a:lnSpc>
              <a:buNone/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</a:rPr>
              <a:t>CMOS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逻辑门电路的系列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）基本的</a:t>
            </a:r>
            <a:r>
              <a:rPr lang="en-US" altLang="zh-CN" sz="2000" b="1">
                <a:solidFill>
                  <a:schemeClr val="hlink"/>
                </a:solidFill>
              </a:rPr>
              <a:t>CMOS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——4000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系列。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）高速的</a:t>
            </a:r>
            <a:r>
              <a:rPr lang="en-US" altLang="zh-CN" sz="2000" b="1">
                <a:solidFill>
                  <a:schemeClr val="hlink"/>
                </a:solidFill>
              </a:rPr>
              <a:t>CMOS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——</a:t>
            </a:r>
            <a:r>
              <a:rPr lang="en-US" altLang="zh-CN" sz="2000" b="1">
                <a:solidFill>
                  <a:schemeClr val="hlink"/>
                </a:solidFill>
              </a:rPr>
              <a:t>HC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系列。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）与</a:t>
            </a:r>
            <a:r>
              <a:rPr lang="en-US" altLang="zh-CN" sz="2000" b="1">
                <a:solidFill>
                  <a:schemeClr val="hlink"/>
                </a:solidFill>
              </a:rPr>
              <a:t>TTL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兼容的高速</a:t>
            </a:r>
            <a:r>
              <a:rPr lang="en-US" altLang="zh-CN" sz="2000" b="1">
                <a:solidFill>
                  <a:schemeClr val="hlink"/>
                </a:solidFill>
              </a:rPr>
              <a:t>CMOS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——</a:t>
            </a:r>
            <a:r>
              <a:rPr lang="en-US" altLang="zh-CN" sz="2000" b="1">
                <a:solidFill>
                  <a:schemeClr val="hlink"/>
                </a:solidFill>
              </a:rPr>
              <a:t>HCT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系列。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en-US" altLang="zh-CN" sz="2000" b="1">
                <a:solidFill>
                  <a:schemeClr val="accent2"/>
                </a:solidFill>
              </a:rPr>
              <a:t>CMOS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逻辑门电路主要参数的特点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OH</a:t>
            </a:r>
            <a:r>
              <a:rPr lang="zh-CN" altLang="en-US" sz="2000" b="1" baseline="-25000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rgbClr val="A50021"/>
                </a:solidFill>
              </a:rPr>
              <a:t>min</a:t>
            </a:r>
            <a:r>
              <a:rPr lang="zh-CN" altLang="en-US" sz="2000" b="1" baseline="-25000">
                <a:solidFill>
                  <a:srgbClr val="A50021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=0.9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； 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OL</a:t>
            </a:r>
            <a:r>
              <a:rPr lang="zh-CN" altLang="en-US" sz="2000" b="1" baseline="-25000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rgbClr val="A50021"/>
                </a:solidFill>
              </a:rPr>
              <a:t>max</a:t>
            </a:r>
            <a:r>
              <a:rPr lang="zh-CN" altLang="en-US" sz="2000" b="1" baseline="-25000">
                <a:solidFill>
                  <a:srgbClr val="A50021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=0.01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所以</a:t>
            </a:r>
            <a:r>
              <a:rPr lang="en-US" altLang="zh-CN" sz="2000" b="1">
                <a:solidFill>
                  <a:srgbClr val="A50021"/>
                </a:solidFill>
              </a:rPr>
              <a:t>CMOS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门电路的逻辑摆幅（即高低电平之差）较大。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）阈值电压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th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约为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/2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rgbClr val="A50021"/>
                </a:solidFill>
              </a:rPr>
              <a:t>CMOS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非门的关门电平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OFF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为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0.45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，开门电平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ON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为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0.55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。因此，其高、低电平噪声容限均达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0.45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DD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4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rgbClr val="A50021"/>
                </a:solidFill>
              </a:rPr>
              <a:t>CMOS</a:t>
            </a:r>
            <a:r>
              <a:rPr lang="zh-CN" altLang="en-US" sz="2000" b="1">
                <a:solidFill>
                  <a:srgbClr val="A50021"/>
                </a:solidFill>
              </a:rPr>
              <a:t>电路的功耗很小，一般小于</a:t>
            </a:r>
            <a:r>
              <a:rPr lang="en-US" altLang="zh-CN" sz="2000" b="1">
                <a:solidFill>
                  <a:srgbClr val="A50021"/>
                </a:solidFill>
              </a:rPr>
              <a:t>1 mW/</a:t>
            </a:r>
            <a:r>
              <a:rPr lang="zh-CN" altLang="en-US" sz="2000" b="1">
                <a:solidFill>
                  <a:srgbClr val="A50021"/>
                </a:solidFill>
              </a:rPr>
              <a:t>门；</a:t>
            </a:r>
            <a:endParaRPr lang="zh-CN" altLang="en-US" sz="2000" b="1">
              <a:solidFill>
                <a:srgbClr val="A50021"/>
              </a:solidFill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5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）因</a:t>
            </a:r>
            <a:r>
              <a:rPr lang="en-US" altLang="zh-CN" sz="2000" b="1">
                <a:solidFill>
                  <a:srgbClr val="A50021"/>
                </a:solidFill>
              </a:rPr>
              <a:t>CMOS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电路有极高的输入阻抗，故其扇出系数很大，可达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50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。</a:t>
            </a:r>
            <a:endParaRPr lang="zh-CN" altLang="en-US" sz="2000">
              <a:solidFill>
                <a:srgbClr val="A50021"/>
              </a:solidFill>
            </a:endParaRPr>
          </a:p>
        </p:txBody>
      </p:sp>
      <p:sp>
        <p:nvSpPr>
          <p:cNvPr id="2310" name="矩形 2309"/>
          <p:cNvSpPr/>
          <p:nvPr/>
        </p:nvSpPr>
        <p:spPr>
          <a:xfrm>
            <a:off x="1066800" y="713740"/>
            <a:ext cx="7010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143000" lvl="2" indent="-228600" algn="ctr" eaLnBrk="0" hangingPunct="0"/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四、 </a:t>
            </a:r>
            <a:r>
              <a:rPr lang="en-US" altLang="zh-CN" b="1">
                <a:solidFill>
                  <a:srgbClr val="FF0000"/>
                </a:solidFill>
              </a:rPr>
              <a:t>CMOS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逻辑门电路的系列及主要参数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9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9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1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9">
                                            <p:txEl>
                                              <p:charRg st="1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09">
                                            <p:txEl>
                                              <p:charRg st="1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09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09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53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09">
                                            <p:txEl>
                                              <p:charRg st="53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9">
                                            <p:txEl>
                                              <p:charRg st="53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09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09">
                                            <p:txEl>
                                              <p:charRg st="7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97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09">
                                            <p:txEl>
                                              <p:charRg st="97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09">
                                            <p:txEl>
                                              <p:charRg st="97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135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09">
                                            <p:txEl>
                                              <p:charRg st="135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09">
                                            <p:txEl>
                                              <p:charRg st="135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162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09">
                                            <p:txEl>
                                              <p:charRg st="162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09">
                                            <p:txEl>
                                              <p:charRg st="162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181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09">
                                            <p:txEl>
                                              <p:charRg st="181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09">
                                            <p:txEl>
                                              <p:charRg st="181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248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09">
                                            <p:txEl>
                                              <p:charRg st="248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09">
                                            <p:txEl>
                                              <p:charRg st="248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charRg st="275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09">
                                            <p:txEl>
                                              <p:charRg st="275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09">
                                            <p:txEl>
                                              <p:charRg st="275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9" grpId="0" animBg="1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3" name="文本占位符 2312"/>
          <p:cNvSpPr/>
          <p:nvPr>
            <p:ph type="body" idx="4294967295"/>
          </p:nvPr>
        </p:nvSpPr>
        <p:spPr>
          <a:xfrm>
            <a:off x="2133600" y="1450975"/>
            <a:ext cx="8178800" cy="49339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2"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一、</a:t>
            </a:r>
            <a:r>
              <a:rPr lang="en-US" altLang="zh-CN" sz="2800" b="1">
                <a:solidFill>
                  <a:schemeClr val="accent2"/>
                </a:solidFill>
              </a:rPr>
              <a:t>TTL</a:t>
            </a:r>
            <a:r>
              <a:rPr lang="zh-CN" altLang="en-US" sz="2800" b="1">
                <a:solidFill>
                  <a:schemeClr val="accent2"/>
                </a:solidFill>
                <a:latin typeface="宋体" pitchFamily="2" charset="-122"/>
              </a:rPr>
              <a:t>与</a:t>
            </a:r>
            <a:r>
              <a:rPr lang="en-US" altLang="zh-CN" sz="2800" b="1">
                <a:solidFill>
                  <a:schemeClr val="accent2"/>
                </a:solidFill>
              </a:rPr>
              <a:t>CMOS</a:t>
            </a:r>
            <a:r>
              <a:rPr lang="zh-CN" altLang="en-US" sz="2800" b="1">
                <a:solidFill>
                  <a:schemeClr val="accent2"/>
                </a:solidFill>
                <a:latin typeface="宋体" pitchFamily="2" charset="-122"/>
              </a:rPr>
              <a:t>器件之间的接口问题</a:t>
            </a:r>
            <a:endParaRPr lang="zh-CN" altLang="en-US" sz="2800" b="1">
              <a:solidFill>
                <a:schemeClr val="accent2"/>
              </a:solidFill>
              <a:latin typeface="宋体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800" b="1">
                <a:latin typeface="宋体" pitchFamily="2" charset="-122"/>
              </a:rPr>
              <a:t>   </a:t>
            </a:r>
            <a:r>
              <a:rPr lang="zh-CN" altLang="en-US" sz="2400" b="1">
                <a:latin typeface="宋体" pitchFamily="2" charset="-122"/>
              </a:rPr>
              <a:t>两种不同类型的集成电路相互连接，驱动门必须要为负载门提供符合要求的高低电平和足够的输入电流，即要满足下列条件：</a:t>
            </a:r>
            <a:endParaRPr lang="zh-CN" altLang="en-US" sz="2400" b="1">
              <a:latin typeface="宋体" pitchFamily="2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400" b="1">
                <a:latin typeface="宋体" pitchFamily="2" charset="-122"/>
              </a:rPr>
              <a:t>         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驱动门的</a:t>
            </a:r>
            <a:r>
              <a:rPr lang="en-US" altLang="zh-CN" sz="2400" b="1" i="1">
                <a:solidFill>
                  <a:srgbClr val="FF0000"/>
                </a:solidFill>
              </a:rPr>
              <a:t>V</a:t>
            </a:r>
            <a:r>
              <a:rPr lang="en-US" altLang="zh-CN" sz="2400" b="1" baseline="-25000">
                <a:solidFill>
                  <a:srgbClr val="FF0000"/>
                </a:solidFill>
              </a:rPr>
              <a:t>OH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 baseline="-25000">
                <a:solidFill>
                  <a:srgbClr val="FF0000"/>
                </a:solidFill>
              </a:rPr>
              <a:t>min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≥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负载门的</a:t>
            </a:r>
            <a:r>
              <a:rPr lang="en-US" altLang="zh-CN" sz="2400" b="1" i="1">
                <a:solidFill>
                  <a:srgbClr val="FF0000"/>
                </a:solidFill>
              </a:rPr>
              <a:t>V</a:t>
            </a:r>
            <a:r>
              <a:rPr lang="en-US" altLang="zh-CN" sz="2400" b="1" baseline="-25000">
                <a:solidFill>
                  <a:srgbClr val="FF0000"/>
                </a:solidFill>
              </a:rPr>
              <a:t>IH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 baseline="-25000">
                <a:solidFill>
                  <a:srgbClr val="FF0000"/>
                </a:solidFill>
              </a:rPr>
              <a:t>min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endParaRPr lang="zh-CN" altLang="en-US" sz="2400" b="1" baseline="-25000">
              <a:solidFill>
                <a:srgbClr val="FF0000"/>
              </a:solidFill>
              <a:latin typeface="宋体" pitchFamily="2" charset="-122"/>
            </a:endParaRPr>
          </a:p>
          <a:p>
            <a:pPr lvl="3">
              <a:lnSpc>
                <a:spcPct val="130000"/>
              </a:lnSpc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驱动门的</a:t>
            </a:r>
            <a:r>
              <a:rPr lang="en-US" altLang="zh-CN" sz="2400" b="1" i="1">
                <a:solidFill>
                  <a:srgbClr val="FF0000"/>
                </a:solidFill>
              </a:rPr>
              <a:t>V</a:t>
            </a:r>
            <a:r>
              <a:rPr lang="en-US" altLang="zh-CN" sz="2400" b="1" baseline="-25000">
                <a:solidFill>
                  <a:srgbClr val="FF0000"/>
                </a:solidFill>
              </a:rPr>
              <a:t>OL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 baseline="-25000">
                <a:solidFill>
                  <a:srgbClr val="FF0000"/>
                </a:solidFill>
              </a:rPr>
              <a:t>max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≤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负载门的</a:t>
            </a:r>
            <a:r>
              <a:rPr lang="en-US" altLang="zh-CN" sz="2400" b="1" i="1">
                <a:solidFill>
                  <a:srgbClr val="FF0000"/>
                </a:solidFill>
              </a:rPr>
              <a:t>V</a:t>
            </a:r>
            <a:r>
              <a:rPr lang="en-US" altLang="zh-CN" sz="2400" b="1" baseline="-25000">
                <a:solidFill>
                  <a:srgbClr val="FF0000"/>
                </a:solidFill>
              </a:rPr>
              <a:t>IL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 baseline="-25000">
                <a:solidFill>
                  <a:srgbClr val="FF0000"/>
                </a:solidFill>
              </a:rPr>
              <a:t>max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endParaRPr lang="zh-CN" altLang="en-US" sz="2400" b="1" baseline="-25000">
              <a:solidFill>
                <a:srgbClr val="FF0000"/>
              </a:solidFill>
              <a:latin typeface="宋体" pitchFamily="2" charset="-122"/>
            </a:endParaRPr>
          </a:p>
          <a:p>
            <a:pPr lvl="3">
              <a:lnSpc>
                <a:spcPct val="130000"/>
              </a:lnSpc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驱动门的</a:t>
            </a:r>
            <a:r>
              <a:rPr lang="en-US" altLang="zh-CN" sz="2400" b="1" i="1">
                <a:solidFill>
                  <a:srgbClr val="FF0000"/>
                </a:solidFill>
              </a:rPr>
              <a:t>I</a:t>
            </a:r>
            <a:r>
              <a:rPr lang="en-US" altLang="zh-CN" sz="2400" b="1" baseline="-25000">
                <a:solidFill>
                  <a:srgbClr val="FF0000"/>
                </a:solidFill>
              </a:rPr>
              <a:t>OH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 baseline="-25000">
                <a:solidFill>
                  <a:srgbClr val="FF0000"/>
                </a:solidFill>
              </a:rPr>
              <a:t>max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≥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负载门的</a:t>
            </a:r>
            <a:r>
              <a:rPr lang="en-US" altLang="zh-CN" sz="2400" b="1" i="1">
                <a:solidFill>
                  <a:srgbClr val="FF0000"/>
                </a:solidFill>
              </a:rPr>
              <a:t>I</a:t>
            </a:r>
            <a:r>
              <a:rPr lang="en-US" altLang="zh-CN" sz="2400" b="1" baseline="-25000">
                <a:solidFill>
                  <a:srgbClr val="FF0000"/>
                </a:solidFill>
              </a:rPr>
              <a:t>IH</a:t>
            </a:r>
            <a:r>
              <a:rPr lang="zh-CN" altLang="en-US" sz="2400" b="1" baseline="-25000">
                <a:solidFill>
                  <a:srgbClr val="FF0000"/>
                </a:solidFill>
                <a:latin typeface="宋体" pitchFamily="2" charset="-122"/>
              </a:rPr>
              <a:t>（总）</a:t>
            </a:r>
            <a:endParaRPr lang="zh-CN" altLang="en-US" sz="2400" b="1" baseline="-25000">
              <a:solidFill>
                <a:srgbClr val="FF0000"/>
              </a:solidFill>
              <a:latin typeface="宋体" pitchFamily="2" charset="-122"/>
            </a:endParaRPr>
          </a:p>
          <a:p>
            <a:pPr lvl="2">
              <a:lnSpc>
                <a:spcPct val="130000"/>
              </a:lnSpc>
              <a:buNone/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   驱动门的</a:t>
            </a:r>
            <a:r>
              <a:rPr lang="en-US" altLang="zh-CN" b="1" i="1">
                <a:solidFill>
                  <a:srgbClr val="FF0000"/>
                </a:solidFill>
              </a:rPr>
              <a:t>I</a:t>
            </a:r>
            <a:r>
              <a:rPr lang="en-US" altLang="zh-CN" b="1" baseline="-25000">
                <a:solidFill>
                  <a:srgbClr val="FF0000"/>
                </a:solidFill>
              </a:rPr>
              <a:t>OL</a:t>
            </a:r>
            <a:r>
              <a:rPr lang="zh-CN" altLang="en-US" b="1" baseline="-2500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 baseline="-25000">
                <a:solidFill>
                  <a:srgbClr val="FF0000"/>
                </a:solidFill>
              </a:rPr>
              <a:t>max</a:t>
            </a:r>
            <a:r>
              <a:rPr lang="zh-CN" altLang="en-US" b="1" baseline="-25000">
                <a:solidFill>
                  <a:srgbClr val="FF0000"/>
                </a:solidFill>
                <a:latin typeface="宋体" pitchFamily="2" charset="-122"/>
              </a:rPr>
              <a:t>）</a:t>
            </a: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≥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负载门的</a:t>
            </a:r>
            <a:r>
              <a:rPr lang="en-US" altLang="zh-CN" b="1" i="1">
                <a:solidFill>
                  <a:srgbClr val="FF0000"/>
                </a:solidFill>
              </a:rPr>
              <a:t>I</a:t>
            </a:r>
            <a:r>
              <a:rPr lang="en-US" altLang="zh-CN" b="1" baseline="-25000">
                <a:solidFill>
                  <a:srgbClr val="FF0000"/>
                </a:solidFill>
              </a:rPr>
              <a:t>IL</a:t>
            </a:r>
            <a:r>
              <a:rPr lang="zh-CN" altLang="en-US" b="1" baseline="-25000">
                <a:solidFill>
                  <a:srgbClr val="FF0000"/>
                </a:solidFill>
                <a:latin typeface="宋体" pitchFamily="2" charset="-122"/>
              </a:rPr>
              <a:t>（总）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  <a:p>
            <a:pPr>
              <a:lnSpc>
                <a:spcPct val="130000"/>
              </a:lnSpc>
              <a:buNone/>
            </a:pPr>
            <a:endParaRPr lang="zh-CN" altLang="en-US" sz="2400"/>
          </a:p>
        </p:txBody>
      </p:sp>
      <p:sp>
        <p:nvSpPr>
          <p:cNvPr id="2314" name="矩形 2313"/>
          <p:cNvSpPr/>
          <p:nvPr/>
        </p:nvSpPr>
        <p:spPr>
          <a:xfrm>
            <a:off x="1828800" y="593725"/>
            <a:ext cx="81788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2" algn="ctr" eaLnBrk="0" hangingPunct="0"/>
            <a:r>
              <a:rPr lang="en-US" altLang="zh-CN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2.4  </a:t>
            </a:r>
            <a:r>
              <a:rPr lang="zh-CN" altLang="en-US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集成逻辑门电路的应用</a:t>
            </a:r>
            <a:endParaRPr lang="zh-CN" altLang="en-US" sz="2800" b="1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2" eaLnBrk="0" hangingPunct="0"/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zh-CN" altLang="en-US" sz="2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7" dur="500"/>
                                        <p:tgtEl>
                                          <p:spTgt spid="2313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2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12" dur="500"/>
                                        <p:tgtEl>
                                          <p:spTgt spid="2313">
                                            <p:txEl>
                                              <p:charRg st="20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17" dur="500"/>
                                        <p:tgtEl>
                                          <p:spTgt spid="2313">
                                            <p:txEl>
                                              <p:charRg st="79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114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20" dur="500"/>
                                        <p:tgtEl>
                                          <p:spTgt spid="2313">
                                            <p:txEl>
                                              <p:charRg st="114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140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23" dur="500"/>
                                        <p:tgtEl>
                                          <p:spTgt spid="2313">
                                            <p:txEl>
                                              <p:charRg st="140" end="1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childTnLst>
                                    <p:set>
                                      <p:cBhvr additive="base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charRg st="164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base">
                                        <p:cTn id="26" dur="500"/>
                                        <p:tgtEl>
                                          <p:spTgt spid="2313">
                                            <p:txEl>
                                              <p:charRg st="164" end="1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3" grpId="0" animBg="1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7" name="文本占位符 2316"/>
          <p:cNvSpPr/>
          <p:nvPr>
            <p:ph type="body" idx="4294967295"/>
          </p:nvPr>
        </p:nvSpPr>
        <p:spPr>
          <a:xfrm>
            <a:off x="2057400" y="4037330"/>
            <a:ext cx="4419600" cy="23958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2" algn="just">
              <a:buNone/>
            </a:pPr>
            <a:endParaRPr lang="en-US" altLang="zh-CN" b="1">
              <a:latin typeface="宋体" pitchFamily="2" charset="-122"/>
            </a:endParaRPr>
          </a:p>
          <a:p>
            <a:pPr algn="just">
              <a:lnSpc>
                <a:spcPct val="120000"/>
              </a:lnSpc>
              <a:buNone/>
            </a:pPr>
            <a:r>
              <a:rPr lang="zh-CN" altLang="en-US" sz="24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A50021"/>
                </a:solidFill>
              </a:rPr>
              <a:t>b</a:t>
            </a:r>
            <a:r>
              <a:rPr lang="zh-CN" altLang="en-US" sz="2400" b="1">
                <a:solidFill>
                  <a:srgbClr val="A50021"/>
                </a:solidFill>
                <a:latin typeface="宋体" pitchFamily="2" charset="-122"/>
              </a:rPr>
              <a:t>）用</a:t>
            </a:r>
            <a:r>
              <a:rPr lang="en-US" altLang="zh-CN" sz="2400" b="1">
                <a:solidFill>
                  <a:srgbClr val="A50021"/>
                </a:solidFill>
              </a:rPr>
              <a:t>TTL</a:t>
            </a:r>
            <a:r>
              <a:rPr lang="zh-CN" altLang="en-US" sz="2400" b="1">
                <a:solidFill>
                  <a:srgbClr val="A50021"/>
                </a:solidFill>
                <a:latin typeface="宋体" pitchFamily="2" charset="-122"/>
              </a:rPr>
              <a:t>门电路驱动</a:t>
            </a:r>
            <a:r>
              <a:rPr lang="en-US" altLang="zh-CN" sz="2400" b="1">
                <a:solidFill>
                  <a:srgbClr val="A50021"/>
                </a:solidFill>
                <a:latin typeface="宋体" pitchFamily="2" charset="-122"/>
              </a:rPr>
              <a:t>5</a:t>
            </a:r>
            <a:r>
              <a:rPr lang="en-US" altLang="zh-CN" sz="2400" b="1">
                <a:solidFill>
                  <a:srgbClr val="A50021"/>
                </a:solidFill>
              </a:rPr>
              <a:t>V</a:t>
            </a:r>
            <a:r>
              <a:rPr lang="zh-CN" altLang="en-US" sz="2400" b="1">
                <a:solidFill>
                  <a:srgbClr val="A50021"/>
                </a:solidFill>
                <a:latin typeface="宋体" pitchFamily="2" charset="-122"/>
              </a:rPr>
              <a:t>低电流继电器，其中二极管</a:t>
            </a:r>
            <a:r>
              <a:rPr lang="en-US" altLang="zh-CN" sz="2400" b="1">
                <a:solidFill>
                  <a:srgbClr val="A50021"/>
                </a:solidFill>
              </a:rPr>
              <a:t>D</a:t>
            </a:r>
            <a:r>
              <a:rPr lang="zh-CN" altLang="en-US" sz="2400" b="1">
                <a:solidFill>
                  <a:srgbClr val="A50021"/>
                </a:solidFill>
                <a:latin typeface="宋体" pitchFamily="2" charset="-122"/>
              </a:rPr>
              <a:t>作保护，用以防止过电压。</a:t>
            </a:r>
            <a:endParaRPr lang="zh-CN" altLang="en-US" sz="2400" b="1">
              <a:solidFill>
                <a:srgbClr val="A50021"/>
              </a:solidFill>
              <a:latin typeface="宋体" pitchFamily="2" charset="-122"/>
            </a:endParaRPr>
          </a:p>
          <a:p>
            <a:pPr algn="just">
              <a:buNone/>
            </a:pPr>
            <a:endParaRPr lang="zh-CN" altLang="en-US" sz="2000" b="1">
              <a:latin typeface="宋体" pitchFamily="2" charset="-122"/>
            </a:endParaRPr>
          </a:p>
        </p:txBody>
      </p:sp>
      <p:sp>
        <p:nvSpPr>
          <p:cNvPr id="2318" name="矩形 2317"/>
          <p:cNvSpPr/>
          <p:nvPr/>
        </p:nvSpPr>
        <p:spPr>
          <a:xfrm>
            <a:off x="2133600" y="608330"/>
            <a:ext cx="8534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</a:rPr>
              <a:t>二、</a:t>
            </a:r>
            <a:r>
              <a:rPr lang="en-US" altLang="zh-CN" b="1">
                <a:solidFill>
                  <a:srgbClr val="FF0000"/>
                </a:solidFill>
              </a:rPr>
              <a:t>TTL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和</a:t>
            </a:r>
            <a:r>
              <a:rPr lang="en-US" altLang="zh-CN" b="1">
                <a:solidFill>
                  <a:srgbClr val="FF0000"/>
                </a:solidFill>
              </a:rPr>
              <a:t>CMOS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电路带负载时的接口问题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319" name="矩形 2318"/>
          <p:cNvSpPr/>
          <p:nvPr/>
        </p:nvSpPr>
        <p:spPr>
          <a:xfrm>
            <a:off x="2057400" y="1294130"/>
            <a:ext cx="4876800" cy="2819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0000"/>
              </a:lnSpc>
            </a:pPr>
            <a:r>
              <a:rPr lang="en-US" altLang="zh-CN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．</a:t>
            </a:r>
            <a:r>
              <a:rPr lang="zh-CN" altLang="en-US" b="1">
                <a:solidFill>
                  <a:schemeClr val="accent2"/>
                </a:solidFill>
              </a:rPr>
              <a:t>对于电流较小、电平能够匹配的负载可以直接驱动。</a:t>
            </a:r>
            <a:endParaRPr lang="zh-CN" altLang="en-US" b="1">
              <a:solidFill>
                <a:schemeClr val="accent2"/>
              </a:solidFill>
            </a:endParaRPr>
          </a:p>
          <a:p>
            <a:pPr marL="342900" indent="-342900" eaLnBrk="0" hangingPunct="0">
              <a:lnSpc>
                <a:spcPct val="120000"/>
              </a:lnSpc>
            </a:pP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eaLnBrk="0" hangingPunct="0">
              <a:lnSpc>
                <a:spcPct val="120000"/>
              </a:lnSpc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b="1">
                <a:solidFill>
                  <a:schemeClr val="hlink"/>
                </a:solidFill>
                <a:latin typeface="宋体" pitchFamily="2" charset="-122"/>
              </a:rPr>
              <a:t>a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）用</a:t>
            </a:r>
            <a:r>
              <a:rPr lang="en-US" altLang="zh-CN" b="1">
                <a:solidFill>
                  <a:schemeClr val="hlink"/>
                </a:solidFill>
              </a:rPr>
              <a:t>TTL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门电路驱动发光二极管</a:t>
            </a:r>
            <a:r>
              <a:rPr lang="en-US" altLang="zh-CN" b="1">
                <a:solidFill>
                  <a:schemeClr val="hlink"/>
                </a:solidFill>
              </a:rPr>
              <a:t>LED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，这时只要在电路中串接一个约几百</a:t>
            </a:r>
            <a:r>
              <a:rPr lang="en-US" altLang="zh-CN" b="1">
                <a:solidFill>
                  <a:schemeClr val="hlink"/>
                </a:solidFill>
                <a:latin typeface="Symbol" panose="05050102010706020507" pitchFamily="18" charset="2"/>
              </a:rPr>
              <a:t>W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的限流电阻即可。</a:t>
            </a:r>
            <a:endParaRPr lang="zh-CN" altLang="en-US" b="1">
              <a:solidFill>
                <a:schemeClr val="hlink"/>
              </a:solidFill>
              <a:latin typeface="宋体" pitchFamily="2" charset="-122"/>
            </a:endParaRPr>
          </a:p>
        </p:txBody>
      </p:sp>
      <p:pic>
        <p:nvPicPr>
          <p:cNvPr id="2320" name="图片 23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1111568"/>
            <a:ext cx="2895600" cy="2395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21" name="图片 2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732530"/>
            <a:ext cx="3048000" cy="2454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>
                                            <p:txEl>
                                              <p:charRg st="27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9">
                                            <p:txEl>
                                              <p:charRg st="27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9">
                                            <p:txEl>
                                              <p:charRg st="27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>
                                            <p:txEl>
                                              <p:charRg st="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17">
                                            <p:txEl>
                                              <p:charRg st="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17">
                                            <p:txEl>
                                              <p:charRg st="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1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7" grpId="0" animBg="1" build="p"/>
      <p:bldP spid="2319" grpId="1" animBg="1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324" name="文本占位符 2323"/>
          <p:cNvSpPr/>
          <p:nvPr>
            <p:ph type="body" idx="4294967295"/>
          </p:nvPr>
        </p:nvSpPr>
        <p:spPr>
          <a:xfrm>
            <a:off x="1905000" y="4843145"/>
            <a:ext cx="8178800" cy="8382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 algn="just">
              <a:buNone/>
            </a:pPr>
            <a:endParaRPr lang="en-US" altLang="zh-CN" b="1"/>
          </a:p>
          <a:p>
            <a:pPr algn="ctr">
              <a:lnSpc>
                <a:spcPct val="124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zh-CN" b="1"/>
              <a:t> </a:t>
            </a:r>
            <a:endParaRPr lang="en-US" altLang="zh-CN" sz="2000"/>
          </a:p>
        </p:txBody>
      </p:sp>
      <p:sp>
        <p:nvSpPr>
          <p:cNvPr id="2325" name="矩形 2324"/>
          <p:cNvSpPr/>
          <p:nvPr/>
        </p:nvSpPr>
        <p:spPr>
          <a:xfrm>
            <a:off x="2133600" y="652145"/>
            <a:ext cx="57912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．带大电流负载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326" name="矩形 2325"/>
          <p:cNvSpPr/>
          <p:nvPr/>
        </p:nvSpPr>
        <p:spPr>
          <a:xfrm>
            <a:off x="2057400" y="1337945"/>
            <a:ext cx="86106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0000"/>
              </a:lnSpc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a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）可将同一芯片上的多个门并联作为驱动器，如图（</a:t>
            </a:r>
            <a:r>
              <a:rPr lang="en-US" altLang="zh-CN" sz="2000" b="1">
                <a:solidFill>
                  <a:schemeClr val="accent2"/>
                </a:solidFill>
              </a:rPr>
              <a:t>a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）所示。</a:t>
            </a: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327" name="矩形 2326"/>
          <p:cNvSpPr/>
          <p:nvPr/>
        </p:nvSpPr>
        <p:spPr>
          <a:xfrm>
            <a:off x="2057400" y="1871345"/>
            <a:ext cx="86106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0000"/>
              </a:lnSpc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b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）也可在门电路输出端接三极管，以提高负载能力，如图（</a:t>
            </a:r>
            <a:r>
              <a:rPr lang="en-US" altLang="zh-CN" sz="2000" b="1">
                <a:solidFill>
                  <a:schemeClr val="hlink"/>
                </a:solidFill>
              </a:rPr>
              <a:t>b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）所示。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2328" name="图片 23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2633345"/>
            <a:ext cx="3586163" cy="3021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29" name="图片 2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15908"/>
            <a:ext cx="2971800" cy="2820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6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6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27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" grpId="0" animBg="1"/>
      <p:bldP spid="2326" grpId="1" animBg="1" build="p"/>
      <p:bldP spid="2327" grpId="2" animBg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2" name="文本占位符 2331"/>
          <p:cNvSpPr/>
          <p:nvPr>
            <p:ph type="body" idx="4294967295"/>
          </p:nvPr>
        </p:nvSpPr>
        <p:spPr>
          <a:xfrm>
            <a:off x="2057400" y="3518535"/>
            <a:ext cx="4038600" cy="2590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>
              <a:buNone/>
            </a:pPr>
            <a:endParaRPr lang="en-US" altLang="zh-CN" sz="2000" b="1">
              <a:latin typeface="宋体" pitchFamily="2" charset="-122"/>
            </a:endParaRPr>
          </a:p>
          <a:p>
            <a:pPr algn="just">
              <a:lnSpc>
                <a:spcPct val="125000"/>
              </a:lnSpc>
              <a:buNone/>
            </a:pP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）对于或非门及或门，多余输入端应接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低电平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，比如直接接地；也可以与有用的输入端并联使用。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</p:txBody>
      </p:sp>
      <p:sp>
        <p:nvSpPr>
          <p:cNvPr id="2333" name="矩形 2332"/>
          <p:cNvSpPr/>
          <p:nvPr/>
        </p:nvSpPr>
        <p:spPr>
          <a:xfrm>
            <a:off x="2133600" y="622935"/>
            <a:ext cx="57912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三、多余输入端的处理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334" name="矩形 2333"/>
          <p:cNvSpPr/>
          <p:nvPr/>
        </p:nvSpPr>
        <p:spPr>
          <a:xfrm>
            <a:off x="1828800" y="1156335"/>
            <a:ext cx="4419600" cy="2438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0000"/>
              </a:lnSpc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）对于与非门及与门，多余输入端应接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高电平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，比如直接接电源正端，或通过一个上拉电阻（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～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3</a:t>
            </a:r>
            <a:r>
              <a:rPr lang="en-US" altLang="zh-CN" sz="2000" b="1">
                <a:solidFill>
                  <a:schemeClr val="accent2"/>
                </a:solidFill>
              </a:rPr>
              <a:t>k</a:t>
            </a:r>
            <a:r>
              <a:rPr lang="en-US" altLang="zh-CN" sz="2000" b="1">
                <a:solidFill>
                  <a:schemeClr val="accent2"/>
                </a:solidFill>
                <a:latin typeface="Symbol" panose="05050102010706020507" pitchFamily="18" charset="2"/>
              </a:rPr>
              <a:t>W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）接电源正端；在前级驱动能力允许时，也可以与有用的输入端并联使用。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eaLnBrk="0" hangingPunct="0">
              <a:lnSpc>
                <a:spcPct val="120000"/>
              </a:lnSpc>
            </a:pP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2335" name="图片 23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1384935"/>
            <a:ext cx="3429000" cy="179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36" name="图片 23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051935"/>
            <a:ext cx="3581400" cy="1325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>
                                            <p:txEl>
                                              <p:charRg st="1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32">
                                            <p:txEl>
                                              <p:charRg st="1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32">
                                            <p:txEl>
                                              <p:charRg st="1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2" grpId="0" animBg="1" build="p"/>
      <p:bldP spid="2334" grpId="1" animBg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9" name="文本占位符 2338"/>
          <p:cNvSpPr/>
          <p:nvPr>
            <p:ph type="body" idx="4294967295"/>
          </p:nvPr>
        </p:nvSpPr>
        <p:spPr>
          <a:xfrm>
            <a:off x="1981200" y="4447540"/>
            <a:ext cx="81788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2">
              <a:buNone/>
            </a:pPr>
            <a:endParaRPr lang="en-US" altLang="zh-CN" sz="1600" b="1">
              <a:latin typeface="宋体" pitchFamily="2" charset="-122"/>
            </a:endParaRPr>
          </a:p>
          <a:p>
            <a:pPr algn="just">
              <a:buNone/>
            </a:pP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．一端消去或加上小圆圈，同时将相应变量取反，其逻辑关系不变。</a:t>
            </a:r>
            <a:endParaRPr lang="zh-CN" altLang="en-US" sz="2000">
              <a:latin typeface="宋体" pitchFamily="2" charset="-122"/>
            </a:endParaRPr>
          </a:p>
          <a:p>
            <a:pPr algn="just"/>
            <a:endParaRPr lang="zh-CN" altLang="en-US" sz="2000">
              <a:latin typeface="宋体" pitchFamily="2" charset="-122"/>
            </a:endParaRPr>
          </a:p>
        </p:txBody>
      </p:sp>
      <p:sp>
        <p:nvSpPr>
          <p:cNvPr id="2340" name="矩形 2339"/>
          <p:cNvSpPr/>
          <p:nvPr/>
        </p:nvSpPr>
        <p:spPr>
          <a:xfrm>
            <a:off x="2057400" y="2847340"/>
            <a:ext cx="8610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0" algn="just">
              <a:buNone/>
            </a:pPr>
            <a:r>
              <a:rPr lang="en-US" altLang="zh-CN" sz="2000" b="1">
                <a:solidFill>
                  <a:srgbClr val="A50021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宋体" pitchFamily="2" charset="-122"/>
              </a:rPr>
              <a:t>．任一条线一端上的小圆圈移到另一端，其逻辑关系不变。</a:t>
            </a:r>
            <a:endParaRPr lang="zh-CN" altLang="en-US" sz="2000" b="1">
              <a:solidFill>
                <a:srgbClr val="A50021"/>
              </a:solidFill>
              <a:latin typeface="宋体" pitchFamily="2" charset="-122"/>
            </a:endParaRPr>
          </a:p>
        </p:txBody>
      </p:sp>
      <p:sp>
        <p:nvSpPr>
          <p:cNvPr id="2341" name="矩形 2340"/>
          <p:cNvSpPr/>
          <p:nvPr/>
        </p:nvSpPr>
        <p:spPr>
          <a:xfrm>
            <a:off x="2133600" y="637540"/>
            <a:ext cx="7239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2.5 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混合逻辑中逻辑符号的变换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342" name="矩形 2341"/>
          <p:cNvSpPr/>
          <p:nvPr/>
        </p:nvSpPr>
        <p:spPr>
          <a:xfrm>
            <a:off x="1828800" y="1170940"/>
            <a:ext cx="8839200" cy="685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lnSpc>
                <a:spcPct val="120000"/>
              </a:lnSpc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．逻辑图中任一条线的两端同时加上或消去小圆圈，其逻辑关系不变。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2343" name="图片 23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1726565"/>
            <a:ext cx="6248400" cy="882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44" name="图片 23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456940"/>
            <a:ext cx="6705600" cy="946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45" name="图片 2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285740"/>
            <a:ext cx="6629400" cy="852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2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grpId="1" nodeType="clickEffect">
                                  <p:childTnLs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528" fill="hold" grpId="0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>
                                            <p:txEl>
                                              <p:charRg st="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39">
                                            <p:txEl>
                                              <p:charRg st="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39">
                                            <p:txEl>
                                              <p:charRg st="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39">
                                            <p:txEl>
                                              <p:charRg st="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39">
                                            <p:txEl>
                                              <p:charRg st="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9" grpId="0" animBg="1" build="p"/>
      <p:bldP spid="2340" grpId="1" animBg="1"/>
      <p:bldP spid="2342" grpId="2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8" name="文本占位符 2347"/>
          <p:cNvSpPr/>
          <p:nvPr>
            <p:ph type="body" idx="4294967295"/>
          </p:nvPr>
        </p:nvSpPr>
        <p:spPr>
          <a:xfrm>
            <a:off x="750570" y="699135"/>
            <a:ext cx="11094085" cy="56769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lvl="2">
              <a:lnSpc>
                <a:spcPct val="90000"/>
              </a:lnSpc>
              <a:buNone/>
            </a:pPr>
            <a:r>
              <a:rPr lang="en-US" altLang="zh-CN" sz="2000">
                <a:ea typeface="楷体_GB2312" pitchFamily="1" charset="-122"/>
              </a:rPr>
              <a:t>                              </a:t>
            </a:r>
            <a:r>
              <a:rPr lang="zh-CN" altLang="en-US" sz="2000" b="1">
                <a:solidFill>
                  <a:srgbClr val="FF0000"/>
                </a:solidFill>
                <a:ea typeface="楷体_GB2312" pitchFamily="1" charset="-122"/>
              </a:rPr>
              <a:t>本章小结</a:t>
            </a:r>
            <a:endParaRPr lang="zh-CN" altLang="en-US" sz="2000" b="1">
              <a:solidFill>
                <a:srgbClr val="FF0000"/>
              </a:solidFill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   </a:t>
            </a: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．最简单的门电路是二极管与门、或门和三极管非门。它们是集成逻辑门电路的基础。</a:t>
            </a:r>
            <a:endParaRPr lang="zh-CN" altLang="en-US" sz="20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．目前普遍使用的数字集成电路主要有两大类，一类由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NPN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型三极管组成，简称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集成电路；另一类由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MOSFET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构成，简称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MOS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集成电路。</a:t>
            </a:r>
            <a:endParaRPr lang="zh-CN" altLang="en-US" sz="2000" b="1">
              <a:solidFill>
                <a:srgbClr val="A50021"/>
              </a:solidFill>
              <a:latin typeface="楷体_GB2312" pitchFamily="1" charset="-122"/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en-US" altLang="zh-CN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3</a:t>
            </a: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．</a:t>
            </a:r>
            <a:r>
              <a:rPr lang="en-US" altLang="zh-CN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集成逻辑门电路的输入级采用多发射极三级管、输出级采用达林顿结构，这不仅提高了门电路的开关速度，也使电路有较强的驱动负载的能力。在</a:t>
            </a:r>
            <a:r>
              <a:rPr lang="en-US" altLang="zh-CN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系列中，除了有实现各种基本逻辑功能的门电路以外，还有集电极开路门和三态门。</a:t>
            </a:r>
            <a:endParaRPr lang="zh-CN" altLang="en-US" sz="20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4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．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MOS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集成电路常用的是两种结构。一种是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NMOS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门电路，另一类是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CMOS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门电路。与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门电路相比，它的优点是功耗低，扇出数大，噪声容限大，开关速度与</a:t>
            </a:r>
            <a:r>
              <a:rPr lang="en-US" altLang="zh-CN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接近，已成为数字集成电路的发展方向。</a:t>
            </a:r>
            <a:endParaRPr lang="zh-CN" altLang="en-US" sz="20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5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．为了更好地使用数字集成芯片，应熟悉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TTL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CMOS</a:t>
            </a:r>
            <a:r>
              <a:rPr lang="zh-CN" altLang="en-US" sz="2000" b="1">
                <a:solidFill>
                  <a:srgbClr val="A50021"/>
                </a:solidFill>
                <a:latin typeface="楷体_GB2312" pitchFamily="1" charset="-122"/>
                <a:ea typeface="楷体_GB2312" pitchFamily="1" charset="-122"/>
              </a:rPr>
              <a:t>各个系列产品的外部电气特性及主要参数，还应能正确处理多余输入端，能正确解决不同类型电路间的接口问题及抗干扰问题。</a:t>
            </a:r>
            <a:endParaRPr lang="zh-CN" altLang="en-US" sz="2000" b="1">
              <a:solidFill>
                <a:srgbClr val="A50021"/>
              </a:solidFill>
              <a:latin typeface="楷体_GB2312" pitchFamily="1" charset="-122"/>
              <a:ea typeface="楷体_GB2312" pitchFamily="1" charset="-122"/>
            </a:endParaRPr>
          </a:p>
          <a:p>
            <a:pPr algn="just">
              <a:lnSpc>
                <a:spcPct val="105000"/>
              </a:lnSpc>
              <a:buNone/>
            </a:pPr>
            <a:r>
              <a:rPr lang="zh-CN" altLang="en-US" sz="20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endParaRPr lang="zh-CN" altLang="en-US" sz="20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7" dur="500"/>
                                        <p:tgtEl>
                                          <p:spTgt spid="2348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35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2" dur="500"/>
                                        <p:tgtEl>
                                          <p:spTgt spid="2348">
                                            <p:txEl>
                                              <p:charRg st="35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79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7" dur="500"/>
                                        <p:tgtEl>
                                          <p:spTgt spid="2348">
                                            <p:txEl>
                                              <p:charRg st="79" end="1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152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2" dur="500"/>
                                        <p:tgtEl>
                                          <p:spTgt spid="2348">
                                            <p:txEl>
                                              <p:charRg st="152" end="2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266" end="3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7" dur="500"/>
                                        <p:tgtEl>
                                          <p:spTgt spid="2348">
                                            <p:txEl>
                                              <p:charRg st="266" end="3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367" end="4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32" dur="500"/>
                                        <p:tgtEl>
                                          <p:spTgt spid="2348">
                                            <p:txEl>
                                              <p:charRg st="367" end="4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>
                                            <p:txEl>
                                              <p:charRg st="454" end="4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37" dur="500"/>
                                        <p:tgtEl>
                                          <p:spTgt spid="2348">
                                            <p:txEl>
                                              <p:charRg st="454" end="4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8" grpId="0" animBg="1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9736667" cy="42333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814345" y="1516837"/>
            <a:ext cx="1910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latin typeface="微软雅黑" charset="-122"/>
                <a:ea typeface="微软雅黑" charset="-122"/>
              </a:rPr>
              <a:t>谢谢！</a:t>
            </a:r>
            <a:endParaRPr lang="zh-CN" altLang="en-US" sz="6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9129" y="3310149"/>
            <a:ext cx="7542307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b="1" dirty="0">
                <a:latin typeface="微软雅黑" charset="-122"/>
                <a:ea typeface="微软雅黑" charset="-122"/>
              </a:rPr>
              <a:t>Smart DSP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地址：厦门大学信息学院 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6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号楼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211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r>
              <a:rPr lang="en-US" altLang="zh-CN" sz="3200" b="1" dirty="0">
                <a:latin typeface="微软雅黑" charset="-122"/>
                <a:ea typeface="微软雅黑" charset="-122"/>
              </a:rPr>
              <a:t>https://</a:t>
            </a:r>
            <a:r>
              <a:rPr lang="en-US" altLang="zh-CN" sz="3200" b="1" dirty="0" err="1">
                <a:latin typeface="微软雅黑" charset="-122"/>
                <a:ea typeface="微软雅黑" charset="-122"/>
              </a:rPr>
              <a:t>tormii.github.io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1992313" y="765175"/>
            <a:ext cx="8207375" cy="15843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/>
              <a:t>正逻辑：高电平表示</a:t>
            </a:r>
            <a:r>
              <a:rPr lang="en-US" altLang="zh-CN" sz="2400"/>
              <a:t>1</a:t>
            </a:r>
            <a:r>
              <a:rPr lang="zh-CN" altLang="en-US" sz="2400"/>
              <a:t>，低电平表示</a:t>
            </a:r>
            <a:r>
              <a:rPr lang="en-US" altLang="zh-CN" sz="2400"/>
              <a:t>0</a:t>
            </a:r>
            <a:br>
              <a:rPr lang="en-US" altLang="zh-CN" sz="2400"/>
            </a:br>
            <a:r>
              <a:rPr lang="zh-CN" altLang="en-US" sz="2400"/>
              <a:t>负逻辑：高电平表示</a:t>
            </a:r>
            <a:r>
              <a:rPr lang="en-US" altLang="zh-CN" sz="2400"/>
              <a:t>0</a:t>
            </a:r>
            <a:r>
              <a:rPr lang="zh-CN" altLang="en-US" sz="2400"/>
              <a:t>，低电平表示</a:t>
            </a:r>
            <a:r>
              <a:rPr lang="en-US" altLang="zh-CN" sz="2400"/>
              <a:t>1</a:t>
            </a:r>
            <a:br>
              <a:rPr lang="en-US" altLang="zh-CN" sz="2400"/>
            </a:br>
            <a:endParaRPr lang="en-US" altLang="zh-CN" sz="2400"/>
          </a:p>
        </p:txBody>
      </p:sp>
      <p:pic>
        <p:nvPicPr>
          <p:cNvPr id="16387" name="Picture 5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5708" y="2133600"/>
            <a:ext cx="4679950" cy="340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1038" y="547688"/>
            <a:ext cx="8229600" cy="13160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3200"/>
              <a:t>半导体二极管门电路</a:t>
            </a:r>
            <a:br>
              <a:rPr lang="zh-CN" altLang="en-US"/>
            </a:br>
            <a:r>
              <a:rPr lang="zh-CN" altLang="en-US"/>
              <a:t>半导体二极管的结构和外特性</a:t>
            </a:r>
            <a:br>
              <a:rPr lang="zh-CN" altLang="en-US"/>
            </a:br>
            <a:r>
              <a:rPr lang="zh-CN" altLang="en-US"/>
              <a:t>（</a:t>
            </a:r>
            <a:r>
              <a:rPr lang="en-US" altLang="zh-CN"/>
              <a:t>Diode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1951038" y="1773238"/>
            <a:ext cx="7889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zh-CN" altLang="en-US"/>
              <a:t>二极管的结构：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       </a:t>
            </a:r>
            <a:r>
              <a:rPr lang="en-US" altLang="zh-CN"/>
              <a:t>PN</a:t>
            </a:r>
            <a:r>
              <a:rPr lang="zh-CN" altLang="en-US"/>
              <a:t>结 </a:t>
            </a:r>
            <a:r>
              <a:rPr lang="en-US" altLang="zh-CN"/>
              <a:t>+ </a:t>
            </a:r>
            <a:r>
              <a:rPr lang="zh-CN" altLang="en-US"/>
              <a:t>引线 </a:t>
            </a:r>
            <a:r>
              <a:rPr lang="en-US" altLang="zh-CN"/>
              <a:t>+ </a:t>
            </a:r>
            <a:r>
              <a:rPr lang="zh-CN" altLang="en-US"/>
              <a:t>封装构成</a:t>
            </a:r>
            <a:endParaRPr lang="zh-CN" altLang="en-US"/>
          </a:p>
        </p:txBody>
      </p:sp>
      <p:graphicFrame>
        <p:nvGraphicFramePr>
          <p:cNvPr id="17412" name="Object 10"/>
          <p:cNvGraphicFramePr>
            <a:graphicFrameLocks noChangeAspect="1"/>
          </p:cNvGraphicFramePr>
          <p:nvPr>
            <p:ph idx="1"/>
          </p:nvPr>
        </p:nvGraphicFramePr>
        <p:xfrm>
          <a:off x="1919288" y="4005263"/>
          <a:ext cx="813752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Photo Editor 照片" r:id="rId1" imgW="21974175" imgH="2543175" progId="MSPhotoEd.3">
                  <p:embed/>
                </p:oleObj>
              </mc:Choice>
              <mc:Fallback>
                <p:oleObj name="Photo Editor 照片" r:id="rId1" imgW="21974175" imgH="254317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005263"/>
                        <a:ext cx="8137525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AutoShape 12"/>
          <p:cNvSpPr>
            <a:spLocks noChangeArrowheads="1"/>
          </p:cNvSpPr>
          <p:nvPr/>
        </p:nvSpPr>
        <p:spPr bwMode="auto">
          <a:xfrm rot="5400000">
            <a:off x="8255794" y="2493169"/>
            <a:ext cx="433387" cy="288925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4" name="Line 13"/>
          <p:cNvSpPr>
            <a:spLocks noChangeShapeType="1"/>
          </p:cNvSpPr>
          <p:nvPr/>
        </p:nvSpPr>
        <p:spPr bwMode="auto">
          <a:xfrm>
            <a:off x="8112125" y="2636838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Line 14"/>
          <p:cNvSpPr>
            <a:spLocks noChangeShapeType="1"/>
          </p:cNvSpPr>
          <p:nvPr/>
        </p:nvSpPr>
        <p:spPr bwMode="auto">
          <a:xfrm>
            <a:off x="8616950" y="242093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Text Box 15"/>
          <p:cNvSpPr txBox="1">
            <a:spLocks noChangeArrowheads="1"/>
          </p:cNvSpPr>
          <p:nvPr/>
        </p:nvSpPr>
        <p:spPr bwMode="auto">
          <a:xfrm>
            <a:off x="7751763" y="2276475"/>
            <a:ext cx="5032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P</a:t>
            </a:r>
            <a:endParaRPr lang="en-US" altLang="zh-CN" b="1"/>
          </a:p>
        </p:txBody>
      </p:sp>
      <p:sp>
        <p:nvSpPr>
          <p:cNvPr id="17417" name="Text Box 16"/>
          <p:cNvSpPr txBox="1">
            <a:spLocks noChangeArrowheads="1"/>
          </p:cNvSpPr>
          <p:nvPr/>
        </p:nvSpPr>
        <p:spPr bwMode="auto">
          <a:xfrm>
            <a:off x="8759825" y="2205038"/>
            <a:ext cx="5032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N</a:t>
            </a:r>
            <a:endParaRPr lang="en-US" altLang="zh-CN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6" descr="3-2-1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7618" y="1844675"/>
            <a:ext cx="3827462" cy="417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3.2.1</a:t>
            </a:r>
            <a:r>
              <a:rPr lang="zh-CN" altLang="en-US"/>
              <a:t>二极管的开关特性：</a:t>
            </a:r>
            <a:endParaRPr lang="zh-CN" altLang="en-US"/>
          </a:p>
        </p:txBody>
      </p:sp>
      <p:sp>
        <p:nvSpPr>
          <p:cNvPr id="18436" name="AutoShape 11"/>
          <p:cNvSpPr>
            <a:spLocks noChangeArrowheads="1"/>
          </p:cNvSpPr>
          <p:nvPr/>
        </p:nvSpPr>
        <p:spPr bwMode="auto">
          <a:xfrm>
            <a:off x="7943533" y="1391920"/>
            <a:ext cx="4248150" cy="1223963"/>
          </a:xfrm>
          <a:prstGeom prst="wedgeEllipseCallout">
            <a:avLst>
              <a:gd name="adj1" fmla="val -132958"/>
              <a:gd name="adj2" fmla="val 237681"/>
            </a:avLst>
          </a:prstGeom>
          <a:solidFill>
            <a:srgbClr val="99CCFF">
              <a:alpha val="25098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800"/>
              <a:t>高电平：</a:t>
            </a:r>
            <a:r>
              <a:rPr lang="en-US" altLang="zh-CN" sz="2400" i="1"/>
              <a:t>V</a:t>
            </a:r>
            <a:r>
              <a:rPr lang="en-US" altLang="zh-CN" sz="2400" i="1" baseline="-25000"/>
              <a:t>IH</a:t>
            </a:r>
            <a:r>
              <a:rPr lang="en-US" altLang="zh-CN" sz="2400" i="1"/>
              <a:t>=V</a:t>
            </a:r>
            <a:r>
              <a:rPr lang="en-US" altLang="zh-CN" sz="2400" i="1" baseline="-25000"/>
              <a:t>CC</a:t>
            </a:r>
            <a:endParaRPr lang="en-US" altLang="zh-CN" sz="2400" i="1" baseline="-25000"/>
          </a:p>
          <a:p>
            <a:pPr eaLnBrk="1" hangingPunct="1"/>
            <a:r>
              <a:rPr lang="zh-CN" altLang="en-US" sz="2800"/>
              <a:t>低电平：</a:t>
            </a:r>
            <a:r>
              <a:rPr lang="en-US" altLang="zh-CN" sz="2400" i="1"/>
              <a:t>V</a:t>
            </a:r>
            <a:r>
              <a:rPr lang="en-US" altLang="zh-CN" sz="2400" i="1" baseline="-25000"/>
              <a:t>IL</a:t>
            </a:r>
            <a:r>
              <a:rPr lang="en-US" altLang="zh-CN" sz="2400"/>
              <a:t>=0    </a:t>
            </a:r>
            <a:endParaRPr lang="en-US" altLang="zh-CN" sz="2400"/>
          </a:p>
          <a:p>
            <a:pPr algn="ctr" eaLnBrk="1" hangingPunct="1"/>
            <a:endParaRPr lang="en-US" altLang="zh-CN" sz="2400"/>
          </a:p>
        </p:txBody>
      </p:sp>
      <p:sp>
        <p:nvSpPr>
          <p:cNvPr id="18437" name="AutoShape 13"/>
          <p:cNvSpPr>
            <a:spLocks noChangeArrowheads="1"/>
          </p:cNvSpPr>
          <p:nvPr/>
        </p:nvSpPr>
        <p:spPr bwMode="auto">
          <a:xfrm>
            <a:off x="7824788" y="2615883"/>
            <a:ext cx="863600" cy="1439862"/>
          </a:xfrm>
          <a:prstGeom prst="downArrow">
            <a:avLst>
              <a:gd name="adj1" fmla="val 50000"/>
              <a:gd name="adj2" fmla="val 41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6311900" y="4292600"/>
            <a:ext cx="38528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i="1"/>
              <a:t>V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=V</a:t>
            </a:r>
            <a:r>
              <a:rPr lang="en-US" altLang="zh-CN" sz="2000" i="1" baseline="-25000"/>
              <a:t>IH</a:t>
            </a:r>
            <a:r>
              <a:rPr lang="en-US" altLang="zh-CN" sz="2000"/>
              <a:t> </a:t>
            </a:r>
            <a:endParaRPr lang="en-US" altLang="zh-CN" sz="2000"/>
          </a:p>
          <a:p>
            <a:pPr eaLnBrk="1" hangingPunct="1">
              <a:buFontTx/>
              <a:buNone/>
              <a:defRPr/>
            </a:pPr>
            <a:r>
              <a:rPr lang="en-US" altLang="zh-CN" sz="2000"/>
              <a:t>	D</a:t>
            </a:r>
            <a:r>
              <a:rPr lang="zh-CN" altLang="en-US" sz="2000"/>
              <a:t>截止，</a:t>
            </a:r>
            <a:r>
              <a:rPr lang="en-US" altLang="zh-CN" sz="2000" i="1"/>
              <a:t>V</a:t>
            </a:r>
            <a:r>
              <a:rPr lang="en-US" altLang="zh-CN" sz="2000" i="1" baseline="-25000"/>
              <a:t>O</a:t>
            </a:r>
            <a:r>
              <a:rPr lang="en-US" altLang="zh-CN" sz="2000" i="1"/>
              <a:t>=V</a:t>
            </a:r>
            <a:r>
              <a:rPr lang="en-US" altLang="zh-CN" sz="2000" i="1" baseline="-25000"/>
              <a:t>OH</a:t>
            </a:r>
            <a:r>
              <a:rPr lang="en-US" altLang="zh-CN" sz="2000" i="1"/>
              <a:t>=V</a:t>
            </a:r>
            <a:r>
              <a:rPr lang="en-US" altLang="zh-CN" sz="2000" i="1" baseline="-25000"/>
              <a:t>CC</a:t>
            </a:r>
            <a:endParaRPr lang="en-US" altLang="zh-CN" sz="2000" i="1" baseline="-25000"/>
          </a:p>
          <a:p>
            <a:pPr eaLnBrk="1" hangingPunct="1">
              <a:defRPr/>
            </a:pPr>
            <a:r>
              <a:rPr lang="en-US" altLang="zh-CN" sz="2000" i="1"/>
              <a:t>V</a:t>
            </a:r>
            <a:r>
              <a:rPr lang="en-US" altLang="zh-CN" sz="2000" i="1" baseline="-25000"/>
              <a:t>I</a:t>
            </a:r>
            <a:r>
              <a:rPr lang="en-US" altLang="zh-CN" sz="2000" i="1"/>
              <a:t>=V</a:t>
            </a:r>
            <a:r>
              <a:rPr lang="en-US" altLang="zh-CN" sz="2000" i="1" baseline="-25000"/>
              <a:t>IL</a:t>
            </a:r>
            <a:r>
              <a:rPr lang="en-US" altLang="zh-CN" sz="2000"/>
              <a:t> </a:t>
            </a:r>
            <a:endParaRPr lang="en-US" altLang="zh-CN" sz="2000"/>
          </a:p>
          <a:p>
            <a:pPr eaLnBrk="1" hangingPunct="1">
              <a:buFontTx/>
              <a:buNone/>
              <a:defRPr/>
            </a:pPr>
            <a:r>
              <a:rPr lang="en-US" altLang="zh-CN" sz="2000"/>
              <a:t>	D</a:t>
            </a:r>
            <a:r>
              <a:rPr lang="zh-CN" altLang="en-US" sz="2000"/>
              <a:t>导通，</a:t>
            </a:r>
            <a:r>
              <a:rPr lang="en-US" altLang="zh-CN" sz="2000" i="1"/>
              <a:t>V</a:t>
            </a:r>
            <a:r>
              <a:rPr lang="en-US" altLang="zh-CN" sz="2000" i="1" baseline="-25000"/>
              <a:t>O</a:t>
            </a:r>
            <a:r>
              <a:rPr lang="en-US" altLang="zh-CN" sz="2000" i="1"/>
              <a:t>=V</a:t>
            </a:r>
            <a:r>
              <a:rPr lang="en-US" altLang="zh-CN" sz="2000" i="1" baseline="-25000"/>
              <a:t>OL</a:t>
            </a:r>
            <a:r>
              <a:rPr lang="en-US" altLang="zh-CN" sz="2000"/>
              <a:t>=0.7V</a:t>
            </a:r>
            <a:endParaRPr lang="en-US" altLang="zh-CN" sz="2000"/>
          </a:p>
          <a:p>
            <a:pPr eaLnBrk="1" hangingPunct="1">
              <a:buFontTx/>
              <a:buNone/>
              <a:defRPr/>
            </a:pPr>
            <a:endParaRPr lang="en-US" altLang="zh-CN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684213"/>
            <a:ext cx="8229600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二极管的开关等效电路：</a:t>
            </a:r>
            <a:endParaRPr lang="zh-CN" altLang="en-US"/>
          </a:p>
        </p:txBody>
      </p:sp>
      <p:pic>
        <p:nvPicPr>
          <p:cNvPr id="19459" name="Picture 8" descr="3-2-3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6275" y="1568450"/>
            <a:ext cx="6624638" cy="5289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528320"/>
            <a:ext cx="8229600" cy="8842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二极管的动态电流波形：</a:t>
            </a:r>
            <a:endParaRPr lang="zh-CN" altLang="en-US"/>
          </a:p>
        </p:txBody>
      </p:sp>
      <p:pic>
        <p:nvPicPr>
          <p:cNvPr id="20483" name="Picture 5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2538" y="1412875"/>
            <a:ext cx="4386262" cy="4824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36" descr="3-2-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341438"/>
            <a:ext cx="41941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038" y="633095"/>
            <a:ext cx="8137525" cy="5729288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sz="2800"/>
              <a:t> </a:t>
            </a:r>
            <a:r>
              <a:rPr lang="zh-CN" altLang="en-US" sz="2800"/>
              <a:t>二极管与门</a:t>
            </a:r>
            <a:endParaRPr lang="zh-CN" altLang="en-US" sz="2800"/>
          </a:p>
          <a:p>
            <a:pPr eaLnBrk="1" hangingPunct="1">
              <a:defRPr/>
            </a:pPr>
            <a:endParaRPr lang="zh-CN" altLang="en-US" sz="2800"/>
          </a:p>
          <a:p>
            <a:pPr eaLnBrk="1" hangingPunct="1">
              <a:defRPr/>
            </a:pPr>
            <a:endParaRPr lang="zh-CN" altLang="en-US" sz="2800"/>
          </a:p>
          <a:p>
            <a:pPr eaLnBrk="1" hangingPunct="1">
              <a:defRPr/>
            </a:pPr>
            <a:endParaRPr lang="zh-CN" altLang="en-US" sz="2800"/>
          </a:p>
        </p:txBody>
      </p:sp>
      <p:sp>
        <p:nvSpPr>
          <p:cNvPr id="21508" name="AutoShape 5"/>
          <p:cNvSpPr>
            <a:spLocks noChangeArrowheads="1"/>
          </p:cNvSpPr>
          <p:nvPr/>
        </p:nvSpPr>
        <p:spPr bwMode="auto">
          <a:xfrm>
            <a:off x="1847850" y="2205038"/>
            <a:ext cx="3168650" cy="1223962"/>
          </a:xfrm>
          <a:prstGeom prst="wedgeRoundRectCallout">
            <a:avLst>
              <a:gd name="adj1" fmla="val 82866"/>
              <a:gd name="adj2" fmla="val -7114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设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CC</a:t>
            </a:r>
            <a:r>
              <a:rPr lang="en-US" altLang="zh-CN" b="1">
                <a:solidFill>
                  <a:srgbClr val="000000"/>
                </a:solidFill>
              </a:rPr>
              <a:t> = 5V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加到</a:t>
            </a:r>
            <a:r>
              <a:rPr lang="en-US" altLang="zh-CN" b="1">
                <a:solidFill>
                  <a:srgbClr val="000000"/>
                </a:solidFill>
              </a:rPr>
              <a:t>A,B</a:t>
            </a:r>
            <a:r>
              <a:rPr lang="zh-CN" altLang="en-US" b="1">
                <a:solidFill>
                  <a:srgbClr val="000000"/>
                </a:solidFill>
              </a:rPr>
              <a:t>的    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IH</a:t>
            </a:r>
            <a:r>
              <a:rPr lang="en-US" altLang="zh-CN" b="1">
                <a:solidFill>
                  <a:srgbClr val="000000"/>
                </a:solidFill>
              </a:rPr>
              <a:t>=3V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                      V</a:t>
            </a:r>
            <a:r>
              <a:rPr lang="en-US" altLang="zh-CN" b="1" baseline="-25000">
                <a:solidFill>
                  <a:srgbClr val="000000"/>
                </a:solidFill>
              </a:rPr>
              <a:t>IL</a:t>
            </a:r>
            <a:r>
              <a:rPr lang="en-US" altLang="zh-CN" b="1">
                <a:solidFill>
                  <a:srgbClr val="000000"/>
                </a:solidFill>
              </a:rPr>
              <a:t>=0V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二极管导通时   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DF</a:t>
            </a:r>
            <a:r>
              <a:rPr lang="en-US" altLang="zh-CN" b="1">
                <a:solidFill>
                  <a:srgbClr val="000000"/>
                </a:solidFill>
              </a:rPr>
              <a:t>=0.7V</a:t>
            </a:r>
            <a:endParaRPr lang="en-US" altLang="zh-CN" b="1">
              <a:solidFill>
                <a:srgbClr val="000000"/>
              </a:solidFill>
            </a:endParaRPr>
          </a:p>
          <a:p>
            <a:pPr algn="ctr" eaLnBrk="1" hangingPunct="1"/>
            <a:endParaRPr lang="en-US" altLang="zh-CN" sz="2400"/>
          </a:p>
        </p:txBody>
      </p:sp>
      <p:graphicFrame>
        <p:nvGraphicFramePr>
          <p:cNvPr id="80994" name="Group 98"/>
          <p:cNvGraphicFramePr>
            <a:graphicFrameLocks noGrp="1"/>
          </p:cNvGraphicFramePr>
          <p:nvPr/>
        </p:nvGraphicFramePr>
        <p:xfrm>
          <a:off x="2208213" y="4076700"/>
          <a:ext cx="2303145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195"/>
                <a:gridCol w="863600"/>
              </a:tblGrid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0.7V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0.7V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0.7V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3.7V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0995" name="Group 99"/>
          <p:cNvGraphicFramePr>
            <a:graphicFrameLocks noGrp="1"/>
          </p:cNvGraphicFramePr>
          <p:nvPr/>
        </p:nvGraphicFramePr>
        <p:xfrm>
          <a:off x="7535863" y="4076700"/>
          <a:ext cx="2303145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195"/>
                <a:gridCol w="863600"/>
              </a:tblGrid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55" name="AutoShape 132"/>
          <p:cNvSpPr>
            <a:spLocks noChangeArrowheads="1"/>
          </p:cNvSpPr>
          <p:nvPr/>
        </p:nvSpPr>
        <p:spPr bwMode="auto">
          <a:xfrm>
            <a:off x="4943475" y="5013325"/>
            <a:ext cx="2089150" cy="576263"/>
          </a:xfrm>
          <a:prstGeom prst="rightArrow">
            <a:avLst>
              <a:gd name="adj1" fmla="val 50000"/>
              <a:gd name="adj2" fmla="val 90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56" name="Text Box 133"/>
          <p:cNvSpPr txBox="1">
            <a:spLocks noChangeArrowheads="1"/>
          </p:cNvSpPr>
          <p:nvPr/>
        </p:nvSpPr>
        <p:spPr bwMode="auto">
          <a:xfrm>
            <a:off x="4943475" y="4724400"/>
            <a:ext cx="2087563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规定</a:t>
            </a:r>
            <a:r>
              <a:rPr lang="en-US" altLang="zh-CN" sz="2000"/>
              <a:t>3V</a:t>
            </a:r>
            <a:r>
              <a:rPr lang="zh-CN" altLang="en-US" sz="2000"/>
              <a:t>以上为</a:t>
            </a:r>
            <a:r>
              <a:rPr lang="en-US" altLang="zh-CN" sz="2000"/>
              <a:t>1</a:t>
            </a:r>
            <a:endParaRPr lang="en-US" altLang="zh-CN" sz="2000"/>
          </a:p>
        </p:txBody>
      </p:sp>
      <p:sp>
        <p:nvSpPr>
          <p:cNvPr id="21557" name="Text Box 134"/>
          <p:cNvSpPr txBox="1">
            <a:spLocks noChangeArrowheads="1"/>
          </p:cNvSpPr>
          <p:nvPr/>
        </p:nvSpPr>
        <p:spPr bwMode="auto">
          <a:xfrm>
            <a:off x="5087938" y="5516563"/>
            <a:ext cx="2087562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0.7V</a:t>
            </a:r>
            <a:r>
              <a:rPr lang="zh-CN" altLang="en-US" sz="2000"/>
              <a:t>以下为</a:t>
            </a:r>
            <a:r>
              <a:rPr lang="en-US" altLang="zh-CN" sz="2000"/>
              <a:t>0</a:t>
            </a:r>
            <a:endParaRPr lang="en-US" altLang="zh-CN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6" name="Picture 76" descr="3-2-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1412875"/>
            <a:ext cx="4103687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227992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 </a:t>
            </a:r>
            <a:r>
              <a:rPr lang="zh-CN" altLang="en-US"/>
              <a:t>二极管</a:t>
            </a:r>
            <a:r>
              <a:rPr lang="zh-CN" altLang="en-US">
                <a:ea typeface="黑体" pitchFamily="49" charset="-122"/>
              </a:rPr>
              <a:t>或</a:t>
            </a:r>
            <a:r>
              <a:rPr lang="zh-CN" altLang="en-US"/>
              <a:t>门</a:t>
            </a:r>
            <a:endParaRPr lang="zh-CN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038" y="1341438"/>
            <a:ext cx="8137525" cy="4864100"/>
          </a:xfrm>
        </p:spPr>
        <p:txBody>
          <a:bodyPr/>
          <a:lstStyle/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endParaRPr lang="en-US" altLang="zh-CN"/>
          </a:p>
        </p:txBody>
      </p:sp>
      <p:sp>
        <p:nvSpPr>
          <p:cNvPr id="81925" name="AutoShape 5"/>
          <p:cNvSpPr>
            <a:spLocks noChangeArrowheads="1"/>
          </p:cNvSpPr>
          <p:nvPr/>
        </p:nvSpPr>
        <p:spPr bwMode="auto">
          <a:xfrm>
            <a:off x="1847850" y="2205038"/>
            <a:ext cx="3168650" cy="1223962"/>
          </a:xfrm>
          <a:prstGeom prst="wedgeRoundRectCallout">
            <a:avLst>
              <a:gd name="adj1" fmla="val 82866"/>
              <a:gd name="adj2" fmla="val -7114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设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CC</a:t>
            </a:r>
            <a:r>
              <a:rPr lang="en-US" altLang="zh-CN" b="1">
                <a:solidFill>
                  <a:srgbClr val="000000"/>
                </a:solidFill>
              </a:rPr>
              <a:t> = 5V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加到</a:t>
            </a:r>
            <a:r>
              <a:rPr lang="en-US" altLang="zh-CN" b="1">
                <a:solidFill>
                  <a:srgbClr val="000000"/>
                </a:solidFill>
              </a:rPr>
              <a:t>A,B</a:t>
            </a:r>
            <a:r>
              <a:rPr lang="zh-CN" altLang="en-US" b="1">
                <a:solidFill>
                  <a:srgbClr val="000000"/>
                </a:solidFill>
              </a:rPr>
              <a:t>的    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IH</a:t>
            </a:r>
            <a:r>
              <a:rPr lang="en-US" altLang="zh-CN" b="1">
                <a:solidFill>
                  <a:srgbClr val="000000"/>
                </a:solidFill>
              </a:rPr>
              <a:t>=3V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                      V</a:t>
            </a:r>
            <a:r>
              <a:rPr lang="en-US" altLang="zh-CN" b="1" baseline="-25000">
                <a:solidFill>
                  <a:srgbClr val="000000"/>
                </a:solidFill>
              </a:rPr>
              <a:t>IL</a:t>
            </a:r>
            <a:r>
              <a:rPr lang="en-US" altLang="zh-CN" b="1">
                <a:solidFill>
                  <a:srgbClr val="000000"/>
                </a:solidFill>
              </a:rPr>
              <a:t>=0V</a:t>
            </a:r>
            <a:endParaRPr lang="en-US" altLang="zh-CN" b="1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b="1">
                <a:solidFill>
                  <a:srgbClr val="000000"/>
                </a:solidFill>
              </a:rPr>
              <a:t>二极管导通时   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DF</a:t>
            </a:r>
            <a:r>
              <a:rPr lang="en-US" altLang="zh-CN" b="1">
                <a:solidFill>
                  <a:srgbClr val="000000"/>
                </a:solidFill>
              </a:rPr>
              <a:t>=0.7V</a:t>
            </a:r>
            <a:endParaRPr lang="en-US" altLang="zh-CN" b="1">
              <a:solidFill>
                <a:srgbClr val="000000"/>
              </a:solidFill>
            </a:endParaRPr>
          </a:p>
          <a:p>
            <a:pPr algn="ctr" eaLnBrk="1" hangingPunct="1"/>
            <a:endParaRPr lang="en-US" altLang="zh-CN" sz="2400"/>
          </a:p>
        </p:txBody>
      </p:sp>
      <p:graphicFrame>
        <p:nvGraphicFramePr>
          <p:cNvPr id="81926" name="Group 6"/>
          <p:cNvGraphicFramePr>
            <a:graphicFrameLocks noGrp="1"/>
          </p:cNvGraphicFramePr>
          <p:nvPr/>
        </p:nvGraphicFramePr>
        <p:xfrm>
          <a:off x="2208213" y="4076700"/>
          <a:ext cx="2303145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195"/>
                <a:gridCol w="863600"/>
              </a:tblGrid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2.3V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2.3V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2.3V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959" name="Group 39"/>
          <p:cNvGraphicFramePr>
            <a:graphicFrameLocks noGrp="1"/>
          </p:cNvGraphicFramePr>
          <p:nvPr/>
        </p:nvGraphicFramePr>
        <p:xfrm>
          <a:off x="7535863" y="4076700"/>
          <a:ext cx="2303145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195"/>
                <a:gridCol w="863600"/>
              </a:tblGrid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B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92" name="AutoShape 72"/>
          <p:cNvSpPr>
            <a:spLocks noChangeArrowheads="1"/>
          </p:cNvSpPr>
          <p:nvPr/>
        </p:nvSpPr>
        <p:spPr bwMode="auto">
          <a:xfrm>
            <a:off x="4943475" y="5013325"/>
            <a:ext cx="2089150" cy="576263"/>
          </a:xfrm>
          <a:prstGeom prst="rightArrow">
            <a:avLst>
              <a:gd name="adj1" fmla="val 50000"/>
              <a:gd name="adj2" fmla="val 90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3" name="Text Box 73"/>
          <p:cNvSpPr txBox="1">
            <a:spLocks noChangeArrowheads="1"/>
          </p:cNvSpPr>
          <p:nvPr/>
        </p:nvSpPr>
        <p:spPr bwMode="auto">
          <a:xfrm>
            <a:off x="4943475" y="4724400"/>
            <a:ext cx="237648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规定</a:t>
            </a:r>
            <a:r>
              <a:rPr lang="en-US" altLang="zh-CN" sz="2000"/>
              <a:t>2.3V</a:t>
            </a:r>
            <a:r>
              <a:rPr lang="zh-CN" altLang="en-US" sz="2000"/>
              <a:t>以上为</a:t>
            </a:r>
            <a:r>
              <a:rPr lang="en-US" altLang="zh-CN" sz="2000"/>
              <a:t>1</a:t>
            </a:r>
            <a:endParaRPr lang="en-US" altLang="zh-CN" sz="2000"/>
          </a:p>
        </p:txBody>
      </p:sp>
      <p:sp>
        <p:nvSpPr>
          <p:cNvPr id="81994" name="Text Box 74"/>
          <p:cNvSpPr txBox="1">
            <a:spLocks noChangeArrowheads="1"/>
          </p:cNvSpPr>
          <p:nvPr/>
        </p:nvSpPr>
        <p:spPr bwMode="auto">
          <a:xfrm>
            <a:off x="5087938" y="5516563"/>
            <a:ext cx="2087562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/>
              <a:t>0V</a:t>
            </a:r>
            <a:r>
              <a:rPr lang="zh-CN" altLang="en-US" sz="2000"/>
              <a:t>以下为</a:t>
            </a:r>
            <a:r>
              <a:rPr lang="en-US" altLang="zh-CN" sz="2000"/>
              <a:t>0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8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8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ldLvl="0" animBg="1"/>
      <p:bldP spid="81993" grpId="0" bldLvl="0" animBg="1"/>
      <p:bldP spid="8199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二极管构成的门电路的缺点</a:t>
            </a:r>
            <a:endParaRPr lang="zh-CN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5913" y="1557338"/>
            <a:ext cx="5111750" cy="4176712"/>
          </a:xfrm>
        </p:spPr>
        <p:txBody>
          <a:bodyPr>
            <a:normAutofit fontScale="90000" lnSpcReduction="20000"/>
          </a:bodyPr>
          <a:lstStyle/>
          <a:p>
            <a:pPr eaLnBrk="1" hangingPunct="1">
              <a:defRPr/>
            </a:pPr>
            <a:r>
              <a:rPr lang="zh-CN" altLang="en-US" sz="3200"/>
              <a:t>电平有偏移</a:t>
            </a:r>
            <a:endParaRPr lang="zh-CN" altLang="en-US" sz="3200"/>
          </a:p>
          <a:p>
            <a:pPr eaLnBrk="1" hangingPunct="1">
              <a:defRPr/>
            </a:pPr>
            <a:r>
              <a:rPr lang="zh-CN" altLang="en-US" sz="3200"/>
              <a:t>带负载能力差</a:t>
            </a:r>
            <a:endParaRPr lang="zh-CN" altLang="en-US" sz="3200"/>
          </a:p>
          <a:p>
            <a:pPr eaLnBrk="1" hangingPunct="1">
              <a:defRPr/>
            </a:pPr>
            <a:endParaRPr lang="zh-CN" altLang="en-US" sz="3200"/>
          </a:p>
          <a:p>
            <a:pPr eaLnBrk="1" hangingPunct="1">
              <a:defRPr/>
            </a:pPr>
            <a:endParaRPr lang="zh-CN" altLang="en-US" sz="3200"/>
          </a:p>
          <a:p>
            <a:pPr eaLnBrk="1" hangingPunct="1">
              <a:defRPr/>
            </a:pPr>
            <a:endParaRPr lang="zh-CN" altLang="en-US" sz="3200"/>
          </a:p>
          <a:p>
            <a:pPr eaLnBrk="1" hangingPunct="1">
              <a:defRPr/>
            </a:pPr>
            <a:endParaRPr lang="zh-CN" altLang="en-US" sz="3200"/>
          </a:p>
          <a:p>
            <a:pPr eaLnBrk="1" hangingPunct="1">
              <a:defRPr/>
            </a:pPr>
            <a:r>
              <a:rPr lang="zh-CN" altLang="en-US" sz="3200"/>
              <a:t>只用于</a:t>
            </a:r>
            <a:r>
              <a:rPr lang="en-US" altLang="zh-CN" sz="3200"/>
              <a:t>IC</a:t>
            </a:r>
            <a:r>
              <a:rPr lang="zh-CN" altLang="en-US" sz="3200"/>
              <a:t>内部电路</a:t>
            </a:r>
            <a:endParaRPr lang="zh-CN" altLang="en-US" sz="3200"/>
          </a:p>
        </p:txBody>
      </p:sp>
      <p:sp>
        <p:nvSpPr>
          <p:cNvPr id="23556" name="AutoShape 4"/>
          <p:cNvSpPr>
            <a:spLocks noChangeArrowheads="1"/>
          </p:cNvSpPr>
          <p:nvPr/>
        </p:nvSpPr>
        <p:spPr bwMode="auto">
          <a:xfrm>
            <a:off x="4079875" y="2781300"/>
            <a:ext cx="647700" cy="1871663"/>
          </a:xfrm>
          <a:prstGeom prst="downArrow">
            <a:avLst>
              <a:gd name="adj1" fmla="val 50000"/>
              <a:gd name="adj2" fmla="val 722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8875" y="1412875"/>
            <a:ext cx="9878695" cy="4968875"/>
          </a:xfrm>
        </p:spPr>
        <p:txBody>
          <a:bodyPr/>
          <a:lstStyle/>
          <a:p>
            <a:pPr eaLnBrk="1" hangingPunct="1">
              <a:defRPr/>
            </a:pPr>
            <a:endParaRPr lang="en-US" altLang="zh-CN" sz="2400"/>
          </a:p>
          <a:p>
            <a:pPr eaLnBrk="1" hangingPunct="1">
              <a:defRPr/>
            </a:pPr>
            <a:r>
              <a:rPr lang="zh-CN" altLang="en-US" sz="2400"/>
              <a:t>门电路：实现基本运算、复合运算的单元电路，如</a:t>
            </a:r>
            <a:r>
              <a:rPr lang="zh-CN" altLang="en-US" sz="2400">
                <a:ea typeface="黑体" pitchFamily="49" charset="-122"/>
              </a:rPr>
              <a:t>与</a:t>
            </a:r>
            <a:r>
              <a:rPr lang="zh-CN" altLang="en-US" sz="2400"/>
              <a:t>门、</a:t>
            </a:r>
            <a:r>
              <a:rPr lang="zh-CN" altLang="en-US" sz="2400">
                <a:ea typeface="黑体" pitchFamily="49" charset="-122"/>
              </a:rPr>
              <a:t>与非</a:t>
            </a:r>
            <a:r>
              <a:rPr lang="zh-CN" altLang="en-US" sz="2400"/>
              <a:t>门、</a:t>
            </a:r>
            <a:r>
              <a:rPr lang="zh-CN" altLang="en-US" sz="2400">
                <a:ea typeface="黑体" pitchFamily="49" charset="-122"/>
              </a:rPr>
              <a:t>或</a:t>
            </a:r>
            <a:r>
              <a:rPr lang="zh-CN" altLang="en-US" sz="2400"/>
              <a:t>门  </a:t>
            </a:r>
            <a:r>
              <a:rPr lang="en-US" altLang="zh-CN" sz="2400">
                <a:cs typeface="Times New Roman" panose="02020503050405090304" pitchFamily="18" charset="0"/>
              </a:rPr>
              <a:t>······</a:t>
            </a:r>
            <a:endParaRPr lang="en-US" altLang="zh-CN" sz="2400">
              <a:cs typeface="Times New Roman" panose="02020503050405090304" pitchFamily="18" charset="0"/>
            </a:endParaRPr>
          </a:p>
          <a:p>
            <a:pPr eaLnBrk="1" hangingPunct="1">
              <a:defRPr/>
            </a:pPr>
            <a:endParaRPr lang="en-US" altLang="zh-CN" sz="2400">
              <a:cs typeface="Times New Roman" panose="02020503050405090304" pitchFamily="18" charset="0"/>
            </a:endParaRP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2855913" y="4437063"/>
            <a:ext cx="5761037" cy="1368425"/>
          </a:xfrm>
          <a:prstGeom prst="wedgeEllipseCallout">
            <a:avLst>
              <a:gd name="adj1" fmla="val -16329"/>
              <a:gd name="adj2" fmla="val -152551"/>
            </a:avLst>
          </a:prstGeom>
          <a:solidFill>
            <a:srgbClr val="99CCFF">
              <a:alpha val="42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门电路中以高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低电平表示逻辑状态的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1/0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623888"/>
            <a:ext cx="8229600" cy="8842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200"/>
              <a:t>3.3 CMOS</a:t>
            </a:r>
            <a:r>
              <a:rPr lang="zh-CN" altLang="en-US" sz="3200"/>
              <a:t>门电路</a:t>
            </a:r>
            <a:br>
              <a:rPr lang="zh-CN" altLang="en-US" sz="2400"/>
            </a:br>
            <a:r>
              <a:rPr lang="en-US" altLang="zh-CN"/>
              <a:t>MOS</a:t>
            </a:r>
            <a:r>
              <a:rPr lang="zh-CN" altLang="en-US"/>
              <a:t>管的开关特性</a:t>
            </a:r>
            <a:endParaRPr lang="zh-CN" alt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038" y="1776413"/>
            <a:ext cx="7889875" cy="576262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一、</a:t>
            </a:r>
            <a:r>
              <a:rPr lang="en-US" altLang="zh-CN"/>
              <a:t>MOS</a:t>
            </a:r>
            <a:r>
              <a:rPr lang="zh-CN" altLang="en-US"/>
              <a:t>管的结构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endParaRPr lang="en-US" altLang="zh-CN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424113"/>
            <a:ext cx="77724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295775" y="5089525"/>
            <a:ext cx="2735263" cy="1727200"/>
          </a:xfrm>
          <a:prstGeom prst="rect">
            <a:avLst/>
          </a:prstGeom>
          <a:solidFill>
            <a:srgbClr val="99CCFF">
              <a:alpha val="39999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/>
              <a:t>S (Source)</a:t>
            </a:r>
            <a:r>
              <a:rPr lang="zh-CN" altLang="en-US" sz="2400"/>
              <a:t>：源极</a:t>
            </a:r>
            <a:endParaRPr lang="zh-CN" altLang="en-US" sz="2400"/>
          </a:p>
          <a:p>
            <a:pPr eaLnBrk="1" hangingPunct="1"/>
            <a:r>
              <a:rPr lang="en-US" altLang="zh-CN" sz="2400"/>
              <a:t>G (Gate)</a:t>
            </a:r>
            <a:r>
              <a:rPr lang="zh-CN" altLang="en-US" sz="2400"/>
              <a:t>：栅极</a:t>
            </a:r>
            <a:endParaRPr lang="zh-CN" altLang="en-US" sz="2400"/>
          </a:p>
          <a:p>
            <a:pPr eaLnBrk="1" hangingPunct="1"/>
            <a:r>
              <a:rPr lang="en-US" altLang="zh-CN" sz="2400"/>
              <a:t>D (Drain)</a:t>
            </a:r>
            <a:r>
              <a:rPr lang="zh-CN" altLang="en-US" sz="2400"/>
              <a:t>：漏极</a:t>
            </a:r>
            <a:endParaRPr lang="zh-CN" altLang="en-US" sz="2400"/>
          </a:p>
          <a:p>
            <a:pPr eaLnBrk="1" hangingPunct="1"/>
            <a:r>
              <a:rPr lang="en-US" altLang="zh-CN" sz="2400"/>
              <a:t>B (Substrate):</a:t>
            </a:r>
            <a:r>
              <a:rPr lang="zh-CN" altLang="en-US" sz="2400"/>
              <a:t>衬底</a:t>
            </a:r>
            <a:endParaRPr lang="zh-CN" altLang="en-US" sz="2400"/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4511675" y="1416050"/>
            <a:ext cx="1584325" cy="647700"/>
          </a:xfrm>
          <a:prstGeom prst="wedgeEllipseCallout">
            <a:avLst>
              <a:gd name="adj1" fmla="val -64528"/>
              <a:gd name="adj2" fmla="val 2203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400"/>
              <a:t>金属层</a:t>
            </a:r>
            <a:endParaRPr lang="zh-CN" altLang="en-US" sz="2400"/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6096000" y="1055688"/>
            <a:ext cx="2305050" cy="647700"/>
          </a:xfrm>
          <a:prstGeom prst="wedgeEllipseCallout">
            <a:avLst>
              <a:gd name="adj1" fmla="val -101102"/>
              <a:gd name="adj2" fmla="val 3377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800"/>
              <a:t>氧化物层</a:t>
            </a:r>
            <a:endParaRPr lang="zh-CN" altLang="en-US" sz="2800"/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6672263" y="2135188"/>
            <a:ext cx="2305050" cy="647700"/>
          </a:xfrm>
          <a:prstGeom prst="wedgeEllipseCallout">
            <a:avLst>
              <a:gd name="adj1" fmla="val -129477"/>
              <a:gd name="adj2" fmla="val 292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800"/>
              <a:t>半导体层</a:t>
            </a:r>
            <a:endParaRPr lang="zh-CN" altLang="en-US" sz="2800"/>
          </a:p>
        </p:txBody>
      </p:sp>
      <p:sp>
        <p:nvSpPr>
          <p:cNvPr id="24585" name="AutoShape 9"/>
          <p:cNvSpPr>
            <a:spLocks noChangeArrowheads="1"/>
          </p:cNvSpPr>
          <p:nvPr/>
        </p:nvSpPr>
        <p:spPr bwMode="auto">
          <a:xfrm>
            <a:off x="1774825" y="5087938"/>
            <a:ext cx="1727200" cy="647700"/>
          </a:xfrm>
          <a:prstGeom prst="wedgeEllipseCallout">
            <a:avLst>
              <a:gd name="adj1" fmla="val 32995"/>
              <a:gd name="adj2" fmla="val -2107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en-US" altLang="zh-CN" sz="2400"/>
              <a:t>PN</a:t>
            </a:r>
            <a:r>
              <a:rPr lang="zh-CN" altLang="en-US" sz="2400"/>
              <a:t>结</a:t>
            </a:r>
            <a:endParaRPr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tx1"/>
                </a:solidFill>
              </a:rPr>
              <a:t>以</a:t>
            </a:r>
            <a:r>
              <a:rPr lang="en-US" altLang="zh-CN">
                <a:solidFill>
                  <a:srgbClr val="FF6600"/>
                </a:solidFill>
              </a:rPr>
              <a:t>N</a:t>
            </a:r>
            <a:r>
              <a:rPr lang="zh-CN" altLang="en-US">
                <a:solidFill>
                  <a:srgbClr val="FF6600"/>
                </a:solidFill>
              </a:rPr>
              <a:t>沟道增强型</a:t>
            </a:r>
            <a:r>
              <a:rPr lang="zh-CN" altLang="en-US">
                <a:solidFill>
                  <a:schemeClr val="tx1"/>
                </a:solidFill>
              </a:rPr>
              <a:t>为例：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916113"/>
            <a:ext cx="6985000" cy="384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1774825" y="836930"/>
            <a:ext cx="9159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以</a:t>
            </a: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沟道增强型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为例：</a:t>
            </a: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当加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+V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DS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时，</a:t>
            </a: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=0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时，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D-S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间是两个背向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结串联，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=0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加上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+V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，且足够大至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&gt;V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 (th)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, D-S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间形成导电沟道（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型层）</a:t>
            </a: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3429000"/>
            <a:ext cx="6192837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5951538" y="620713"/>
            <a:ext cx="2808287" cy="649287"/>
          </a:xfrm>
          <a:prstGeom prst="wedgeEllipseCallout">
            <a:avLst>
              <a:gd name="adj1" fmla="val -46778"/>
              <a:gd name="adj2" fmla="val 259046"/>
            </a:avLst>
          </a:prstGeom>
          <a:solidFill>
            <a:srgbClr val="99CCFF">
              <a:alpha val="4392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400"/>
              <a:t>开启电压</a:t>
            </a:r>
            <a:endParaRPr lang="zh-CN" altLang="en-US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34800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二、输入特性和输出特性</a:t>
            </a:r>
            <a:endParaRPr lang="zh-CN" altLang="en-US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2135188" y="3222625"/>
          <a:ext cx="72739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Photo Editor 照片" r:id="rId1" imgW="27536775" imgH="13496925" progId="MSPhotoEd.3">
                  <p:embed/>
                </p:oleObj>
              </mc:Choice>
              <mc:Fallback>
                <p:oleObj name="Photo Editor 照片" r:id="rId1" imgW="27536775" imgH="134969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222625"/>
                        <a:ext cx="7273925" cy="319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1847850" y="1412875"/>
            <a:ext cx="80645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295400" indent="-3810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buFontTx/>
              <a:buAutoNum type="circleNumDbPlain"/>
              <a:defRPr/>
            </a:pPr>
            <a:r>
              <a:rPr lang="zh-CN" altLang="en-US"/>
              <a:t>输入特性：直流电流为</a:t>
            </a:r>
            <a:r>
              <a:rPr lang="en-US" altLang="zh-CN"/>
              <a:t>0</a:t>
            </a:r>
            <a:r>
              <a:rPr lang="zh-CN" altLang="en-US"/>
              <a:t>，看进去有一个输入电容</a:t>
            </a:r>
            <a:r>
              <a:rPr lang="en-US" altLang="zh-CN"/>
              <a:t>C</a:t>
            </a:r>
            <a:r>
              <a:rPr lang="en-US" altLang="zh-CN" baseline="-25000"/>
              <a:t>I</a:t>
            </a:r>
            <a:r>
              <a:rPr lang="zh-CN" altLang="en-US"/>
              <a:t>，对动态有影响。</a:t>
            </a:r>
            <a:endParaRPr lang="zh-CN" altLang="en-US"/>
          </a:p>
          <a:p>
            <a:pPr eaLnBrk="1" hangingPunct="1">
              <a:buFontTx/>
              <a:buAutoNum type="circleNumDbPlain"/>
              <a:defRPr/>
            </a:pPr>
            <a:r>
              <a:rPr lang="zh-CN" altLang="en-US"/>
              <a:t>输出特性：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</a:t>
            </a:r>
            <a:r>
              <a:rPr lang="en-US" altLang="zh-CN"/>
              <a:t>i</a:t>
            </a:r>
            <a:r>
              <a:rPr lang="en-US" altLang="zh-CN" baseline="-25000"/>
              <a:t>D </a:t>
            </a:r>
            <a:r>
              <a:rPr lang="en-US" altLang="zh-CN"/>
              <a:t>= f (V</a:t>
            </a:r>
            <a:r>
              <a:rPr lang="en-US" altLang="zh-CN" baseline="-25000"/>
              <a:t>DS</a:t>
            </a:r>
            <a:r>
              <a:rPr lang="en-US" altLang="zh-CN"/>
              <a:t>)  </a:t>
            </a:r>
            <a:r>
              <a:rPr lang="zh-CN" altLang="en-US"/>
              <a:t>对应不同的</a:t>
            </a:r>
            <a:r>
              <a:rPr lang="en-US" altLang="zh-CN"/>
              <a:t>V</a:t>
            </a:r>
            <a:r>
              <a:rPr lang="en-US" altLang="zh-CN" baseline="-25000"/>
              <a:t>GS</a:t>
            </a:r>
            <a:r>
              <a:rPr lang="zh-CN" altLang="en-US"/>
              <a:t>下得一族曲线 。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549275"/>
            <a:ext cx="8135937" cy="9350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漏极特性曲线</a:t>
            </a:r>
            <a:r>
              <a:rPr lang="zh-CN" altLang="en-US">
                <a:sym typeface="Wingdings" panose="05000000000000000000" pitchFamily="2" charset="2"/>
              </a:rPr>
              <a:t>（分三个区域）</a:t>
            </a:r>
            <a:endParaRPr lang="zh-CN" alt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038" y="1516063"/>
            <a:ext cx="8393112" cy="4792662"/>
          </a:xfrm>
        </p:spPr>
        <p:txBody>
          <a:bodyPr/>
          <a:lstStyle/>
          <a:p>
            <a:pPr marL="609600" indent="-609600" eaLnBrk="1" hangingPunct="1">
              <a:buFontTx/>
              <a:buAutoNum type="circleNumDbPlain"/>
              <a:defRPr/>
            </a:pPr>
            <a:r>
              <a:rPr lang="zh-CN" altLang="en-US"/>
              <a:t>截止区</a:t>
            </a:r>
            <a:endParaRPr lang="zh-CN" altLang="en-US">
              <a:cs typeface="Times New Roman" panose="02020503050405090304" pitchFamily="18" charset="0"/>
            </a:endParaRPr>
          </a:p>
          <a:p>
            <a:pPr marL="609600" indent="-609600" eaLnBrk="1" hangingPunct="1">
              <a:buFontTx/>
              <a:buAutoNum type="circleNumDbPlain"/>
              <a:defRPr/>
            </a:pPr>
            <a:r>
              <a:rPr lang="zh-CN" altLang="el-GR">
                <a:cs typeface="Times New Roman" panose="02020503050405090304" pitchFamily="18" charset="0"/>
              </a:rPr>
              <a:t>恒流区</a:t>
            </a:r>
            <a:endParaRPr lang="zh-CN" altLang="en-US"/>
          </a:p>
          <a:p>
            <a:pPr marL="609600" indent="-609600" eaLnBrk="1" hangingPunct="1">
              <a:buFontTx/>
              <a:buAutoNum type="circleNumDbPlain"/>
              <a:defRPr/>
            </a:pPr>
            <a:r>
              <a:rPr lang="zh-CN" altLang="en-US"/>
              <a:t>可变电阻区</a:t>
            </a:r>
            <a:endParaRPr lang="zh-CN" altLang="el-GR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222625"/>
            <a:ext cx="72739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549275"/>
            <a:ext cx="8135937" cy="9350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/>
              <a:t>漏极特性曲线</a:t>
            </a:r>
            <a:r>
              <a:rPr lang="zh-CN" altLang="en-US" sz="2400">
                <a:sym typeface="Wingdings" panose="05000000000000000000" pitchFamily="2" charset="2"/>
              </a:rPr>
              <a:t>（分三个区域）</a:t>
            </a:r>
            <a:endParaRPr lang="zh-CN" altLang="en-US" sz="240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1038" y="1516063"/>
            <a:ext cx="8393112" cy="4792662"/>
          </a:xfrm>
        </p:spPr>
        <p:txBody>
          <a:bodyPr/>
          <a:lstStyle/>
          <a:p>
            <a:pPr marL="609600" indent="-609600" eaLnBrk="1" hangingPunct="1">
              <a:buFontTx/>
              <a:buNone/>
              <a:defRPr/>
            </a:pPr>
            <a:r>
              <a:rPr lang="zh-CN" altLang="en-US"/>
              <a:t>截止区：</a:t>
            </a:r>
            <a:r>
              <a:rPr lang="en-US" altLang="zh-CN"/>
              <a:t>V</a:t>
            </a:r>
            <a:r>
              <a:rPr lang="en-US" altLang="zh-CN" baseline="-25000"/>
              <a:t>GS</a:t>
            </a:r>
            <a:r>
              <a:rPr lang="en-US" altLang="zh-CN"/>
              <a:t>&lt;V</a:t>
            </a:r>
            <a:r>
              <a:rPr lang="en-US" altLang="zh-CN" baseline="-25000"/>
              <a:t>GS(th)</a:t>
            </a:r>
            <a:r>
              <a:rPr lang="zh-CN" altLang="en-US"/>
              <a:t>，</a:t>
            </a:r>
            <a:r>
              <a:rPr lang="en-US" altLang="zh-CN"/>
              <a:t>i</a:t>
            </a:r>
            <a:r>
              <a:rPr lang="en-US" altLang="zh-CN" baseline="-25000"/>
              <a:t>D</a:t>
            </a:r>
            <a:r>
              <a:rPr lang="en-US" altLang="zh-CN"/>
              <a:t> = 0, R</a:t>
            </a:r>
            <a:r>
              <a:rPr lang="en-US" altLang="zh-CN" baseline="-25000"/>
              <a:t>OFF</a:t>
            </a:r>
            <a:r>
              <a:rPr lang="en-US" altLang="zh-CN"/>
              <a:t> &gt; 10</a:t>
            </a:r>
            <a:r>
              <a:rPr lang="en-US" altLang="zh-CN" baseline="30000"/>
              <a:t>9</a:t>
            </a:r>
            <a:r>
              <a:rPr lang="el-GR" altLang="zh-CN">
                <a:cs typeface="Times New Roman" panose="02020503050405090304" pitchFamily="18" charset="0"/>
              </a:rPr>
              <a:t>Ω</a:t>
            </a:r>
            <a:endParaRPr lang="en-US" altLang="zh-CN">
              <a:cs typeface="Times New Roman" panose="02020503050405090304" pitchFamily="18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222625"/>
            <a:ext cx="72739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30" y="3521075"/>
            <a:ext cx="706437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>
          <a:xfrm>
            <a:off x="1992313" y="549275"/>
            <a:ext cx="8135937" cy="9350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/>
              <a:t>漏极特性曲线</a:t>
            </a:r>
            <a:r>
              <a:rPr lang="zh-CN" altLang="en-US" sz="2400">
                <a:sym typeface="Wingdings" panose="05000000000000000000" pitchFamily="2" charset="2"/>
              </a:rPr>
              <a:t>（分三个区域）</a:t>
            </a:r>
            <a:endParaRPr lang="zh-CN" altLang="en-US" sz="2400"/>
          </a:p>
        </p:txBody>
      </p:sp>
      <p:sp>
        <p:nvSpPr>
          <p:cNvPr id="1986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66913" y="1350328"/>
            <a:ext cx="8393112" cy="4792662"/>
          </a:xfrm>
        </p:spPr>
        <p:txBody>
          <a:bodyPr/>
          <a:lstStyle/>
          <a:p>
            <a:pPr marL="609600" indent="-609600" eaLnBrk="1" hangingPunct="1">
              <a:buFontTx/>
              <a:buNone/>
              <a:defRPr/>
            </a:pPr>
            <a:r>
              <a:rPr lang="zh-CN" altLang="el-GR">
                <a:cs typeface="Times New Roman" panose="02020503050405090304" pitchFamily="18" charset="0"/>
              </a:rPr>
              <a:t>恒流区： </a:t>
            </a:r>
            <a:r>
              <a:rPr lang="en-US" altLang="zh-CN">
                <a:cs typeface="Times New Roman" panose="02020503050405090304" pitchFamily="18" charset="0"/>
              </a:rPr>
              <a:t>i</a:t>
            </a:r>
            <a:r>
              <a:rPr lang="en-US" altLang="zh-CN" baseline="-25000">
                <a:cs typeface="Times New Roman" panose="02020503050405090304" pitchFamily="18" charset="0"/>
              </a:rPr>
              <a:t>D</a:t>
            </a:r>
            <a:r>
              <a:rPr lang="en-US" altLang="zh-CN">
                <a:cs typeface="Times New Roman" panose="02020503050405090304" pitchFamily="18" charset="0"/>
              </a:rPr>
              <a:t>  </a:t>
            </a:r>
            <a:r>
              <a:rPr lang="zh-CN" altLang="en-US">
                <a:cs typeface="Times New Roman" panose="02020503050405090304" pitchFamily="18" charset="0"/>
              </a:rPr>
              <a:t>基本上由</a:t>
            </a:r>
            <a:r>
              <a:rPr lang="en-US" altLang="zh-CN">
                <a:cs typeface="Times New Roman" panose="02020503050405090304" pitchFamily="18" charset="0"/>
              </a:rPr>
              <a:t>V</a:t>
            </a:r>
            <a:r>
              <a:rPr lang="en-US" altLang="zh-CN" baseline="-25000">
                <a:cs typeface="Times New Roman" panose="02020503050405090304" pitchFamily="18" charset="0"/>
              </a:rPr>
              <a:t>GS</a:t>
            </a:r>
            <a:r>
              <a:rPr lang="zh-CN" altLang="en-US">
                <a:cs typeface="Times New Roman" panose="02020503050405090304" pitchFamily="18" charset="0"/>
              </a:rPr>
              <a:t>决定，与</a:t>
            </a:r>
            <a:r>
              <a:rPr lang="en-US" altLang="zh-CN">
                <a:cs typeface="Times New Roman" panose="02020503050405090304" pitchFamily="18" charset="0"/>
              </a:rPr>
              <a:t>V</a:t>
            </a:r>
            <a:r>
              <a:rPr lang="en-US" altLang="zh-CN" baseline="-25000">
                <a:cs typeface="Times New Roman" panose="02020503050405090304" pitchFamily="18" charset="0"/>
              </a:rPr>
              <a:t>DS </a:t>
            </a:r>
            <a:r>
              <a:rPr lang="zh-CN" altLang="en-US">
                <a:cs typeface="Times New Roman" panose="02020503050405090304" pitchFamily="18" charset="0"/>
              </a:rPr>
              <a:t>关系不大</a:t>
            </a:r>
            <a:endParaRPr lang="zh-CN" altLang="en-US">
              <a:cs typeface="Times New Roman" panose="02020503050405090304" pitchFamily="18" charset="0"/>
            </a:endParaRPr>
          </a:p>
          <a:p>
            <a:pPr marL="609600" indent="-609600" eaLnBrk="1" hangingPunct="1">
              <a:defRPr/>
            </a:pPr>
            <a:endParaRPr lang="zh-CN" altLang="en-US">
              <a:cs typeface="Times New Roman" panose="02020503050405090304" pitchFamily="18" charset="0"/>
            </a:endParaRPr>
          </a:p>
          <a:p>
            <a:pPr marL="609600" indent="-609600" eaLnBrk="1" hangingPunct="1">
              <a:defRPr/>
            </a:pPr>
            <a:endParaRPr lang="zh-CN" altLang="en-US">
              <a:cs typeface="Times New Roman" panose="02020503050405090304" pitchFamily="18" charset="0"/>
            </a:endParaRPr>
          </a:p>
          <a:p>
            <a:pPr marL="609600" indent="-609600" eaLnBrk="1" hangingPunct="1">
              <a:buFontTx/>
              <a:buNone/>
              <a:defRPr/>
            </a:pPr>
            <a:endParaRPr lang="en-US" altLang="zh-CN">
              <a:cs typeface="Times New Roman" panose="02020503050405090304" pitchFamily="18" charset="0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1966913" y="1892935"/>
          <a:ext cx="4227512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公式" r:id="rId2" imgW="1663700" imgH="660400" progId="Equation.3">
                  <p:embed/>
                </p:oleObj>
              </mc:Choice>
              <mc:Fallback>
                <p:oleObj name="公式" r:id="rId2" imgW="16637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3" y="1892935"/>
                        <a:ext cx="4227512" cy="167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86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3" y="1484630"/>
            <a:ext cx="2303462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549275"/>
            <a:ext cx="8135937" cy="9350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>
                <a:latin typeface="Comic Sans MS" panose="030F0902030302020204" pitchFamily="66" charset="0"/>
              </a:rPr>
              <a:t>漏极特性曲线</a:t>
            </a:r>
            <a:r>
              <a:rPr lang="zh-CN" altLang="en-US" sz="2400">
                <a:latin typeface="Comic Sans MS" panose="030F0902030302020204" pitchFamily="66" charset="0"/>
                <a:sym typeface="Wingdings" panose="05000000000000000000" pitchFamily="2" charset="2"/>
              </a:rPr>
              <a:t>（分三个区域）</a:t>
            </a:r>
            <a:endParaRPr lang="zh-CN" altLang="en-US" sz="2400">
              <a:latin typeface="Comic Sans MS" panose="030F0902030302020204" pitchFamily="66" charset="0"/>
            </a:endParaRP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484313"/>
            <a:ext cx="8393113" cy="4792662"/>
          </a:xfrm>
        </p:spPr>
        <p:txBody>
          <a:bodyPr/>
          <a:lstStyle/>
          <a:p>
            <a:pPr marL="609600" indent="-609600" eaLnBrk="1" hangingPunct="1">
              <a:buFontTx/>
              <a:buNone/>
              <a:defRPr/>
            </a:pPr>
            <a:r>
              <a:rPr lang="en-US" altLang="zh-CN">
                <a:latin typeface="Comic Sans MS" panose="030F0902030302020204" pitchFamily="66" charset="0"/>
              </a:rPr>
              <a:t>	</a:t>
            </a:r>
            <a:r>
              <a:rPr lang="zh-CN" altLang="en-US" sz="2000">
                <a:latin typeface="Comic Sans MS" panose="030F0902030302020204" pitchFamily="66" charset="0"/>
              </a:rPr>
              <a:t>可变电阻区：当</a:t>
            </a:r>
            <a:r>
              <a:rPr lang="en-US" altLang="zh-CN" sz="2000">
                <a:latin typeface="Comic Sans MS" panose="030F0902030302020204" pitchFamily="66" charset="0"/>
              </a:rPr>
              <a:t>V</a:t>
            </a:r>
            <a:r>
              <a:rPr lang="en-US" altLang="zh-CN" sz="2000" baseline="-25000">
                <a:latin typeface="Comic Sans MS" panose="030F0902030302020204" pitchFamily="66" charset="0"/>
              </a:rPr>
              <a:t>DS </a:t>
            </a:r>
            <a:r>
              <a:rPr lang="zh-CN" altLang="en-US" sz="2000">
                <a:latin typeface="Comic Sans MS" panose="030F0902030302020204" pitchFamily="66" charset="0"/>
              </a:rPr>
              <a:t>较低（近似为</a:t>
            </a:r>
            <a:r>
              <a:rPr lang="en-US" altLang="zh-CN" sz="2000">
                <a:latin typeface="Comic Sans MS" panose="030F0902030302020204" pitchFamily="66" charset="0"/>
              </a:rPr>
              <a:t>0</a:t>
            </a:r>
            <a:r>
              <a:rPr lang="zh-CN" altLang="en-US" sz="2000">
                <a:latin typeface="Comic Sans MS" panose="030F0902030302020204" pitchFamily="66" charset="0"/>
              </a:rPr>
              <a:t>）， </a:t>
            </a:r>
            <a:r>
              <a:rPr lang="en-US" altLang="zh-CN" sz="2000">
                <a:latin typeface="Comic Sans MS" panose="030F0902030302020204" pitchFamily="66" charset="0"/>
              </a:rPr>
              <a:t>V</a:t>
            </a:r>
            <a:r>
              <a:rPr lang="en-US" altLang="zh-CN" sz="2000" baseline="-25000">
                <a:latin typeface="Comic Sans MS" panose="030F0902030302020204" pitchFamily="66" charset="0"/>
              </a:rPr>
              <a:t>GS </a:t>
            </a:r>
            <a:r>
              <a:rPr lang="zh-CN" altLang="en-US" sz="2000">
                <a:latin typeface="Comic Sans MS" panose="030F0902030302020204" pitchFamily="66" charset="0"/>
              </a:rPr>
              <a:t>一定时，                             				这个电阻受</a:t>
            </a:r>
            <a:r>
              <a:rPr lang="en-US" altLang="zh-CN" sz="2000">
                <a:latin typeface="Comic Sans MS" panose="030F0902030302020204" pitchFamily="66" charset="0"/>
              </a:rPr>
              <a:t>V</a:t>
            </a:r>
            <a:r>
              <a:rPr lang="en-US" altLang="zh-CN" sz="2000" baseline="-25000">
                <a:latin typeface="Comic Sans MS" panose="030F0902030302020204" pitchFamily="66" charset="0"/>
              </a:rPr>
              <a:t>GS </a:t>
            </a:r>
            <a:r>
              <a:rPr lang="zh-CN" altLang="en-US" sz="2000">
                <a:latin typeface="Comic Sans MS" panose="030F0902030302020204" pitchFamily="66" charset="0"/>
              </a:rPr>
              <a:t>控制、可变。</a:t>
            </a:r>
            <a:endParaRPr lang="zh-CN" altLang="el-GR" sz="2000">
              <a:latin typeface="Comic Sans MS" panose="030F0902030302020204" pitchFamily="66" charset="0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2495550" y="1989138"/>
          <a:ext cx="238442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公式" r:id="rId1" imgW="1244600" imgH="203200" progId="Equation.3">
                  <p:embed/>
                </p:oleObj>
              </mc:Choice>
              <mc:Fallback>
                <p:oleObj name="公式" r:id="rId1" imgW="12446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1989138"/>
                        <a:ext cx="238442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852738"/>
            <a:ext cx="72739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3-3-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20" y="1268413"/>
            <a:ext cx="4310063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15496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三、</a:t>
            </a:r>
            <a:r>
              <a:rPr lang="en-US" altLang="zh-CN"/>
              <a:t>MOS</a:t>
            </a:r>
            <a:r>
              <a:rPr lang="zh-CN" altLang="en-US"/>
              <a:t>管的基本开关电路</a:t>
            </a:r>
            <a:endParaRPr lang="zh-CN" altLang="en-US"/>
          </a:p>
        </p:txBody>
      </p:sp>
      <p:graphicFrame>
        <p:nvGraphicFramePr>
          <p:cNvPr id="200708" name="Object 4"/>
          <p:cNvGraphicFramePr>
            <a:graphicFrameLocks noChangeAspect="1"/>
          </p:cNvGraphicFramePr>
          <p:nvPr/>
        </p:nvGraphicFramePr>
        <p:xfrm>
          <a:off x="1992313" y="1989138"/>
          <a:ext cx="7307262" cy="355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公式" r:id="rId2" imgW="3403600" imgH="1905000" progId="Equation.3">
                  <p:embed/>
                </p:oleObj>
              </mc:Choice>
              <mc:Fallback>
                <p:oleObj name="公式" r:id="rId2" imgW="3403600" imgH="190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989138"/>
                        <a:ext cx="7307262" cy="355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49275"/>
            <a:ext cx="7354888" cy="5762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/>
              <a:t>四、等效电路</a:t>
            </a:r>
            <a:endParaRPr lang="zh-CN" altLang="en-US"/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432175" y="4367213"/>
            <a:ext cx="547211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295400" indent="-3810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2000"/>
              <a:t>OFF </a:t>
            </a:r>
            <a:r>
              <a:rPr lang="zh-CN" altLang="en-US" sz="2000"/>
              <a:t>，截止状态</a:t>
            </a:r>
            <a:r>
              <a:rPr lang="zh-CN" altLang="en-US"/>
              <a:t>           </a:t>
            </a:r>
            <a:r>
              <a:rPr lang="en-US" altLang="zh-CN" sz="2000"/>
              <a:t>ON</a:t>
            </a:r>
            <a:r>
              <a:rPr lang="zh-CN" altLang="en-US" sz="2000"/>
              <a:t>，导通状态</a:t>
            </a:r>
            <a:endParaRPr lang="zh-CN" altLang="en-US" sz="2000"/>
          </a:p>
        </p:txBody>
      </p:sp>
      <p:pic>
        <p:nvPicPr>
          <p:cNvPr id="33796" name="Picture 5" descr="3-3-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271588"/>
            <a:ext cx="5605463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2.1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51038" y="2028825"/>
            <a:ext cx="8137525" cy="35607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/>
              <a:t>基本概念</a:t>
            </a:r>
            <a:endParaRPr lang="zh-CN" altLang="en-US" sz="3600"/>
          </a:p>
          <a:p>
            <a:pPr eaLnBrk="1" hangingPunct="1">
              <a:buFontTx/>
              <a:buNone/>
              <a:defRPr/>
            </a:pPr>
            <a:r>
              <a:rPr lang="zh-CN" altLang="en-US" sz="3600"/>
              <a:t>		</a:t>
            </a:r>
            <a:r>
              <a:rPr lang="zh-CN" altLang="en-US"/>
              <a:t>逻辑：事物的因果关系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	逻辑运算的数学基础：逻辑代数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	在二值逻辑中的变量取值：</a:t>
            </a:r>
            <a:r>
              <a:rPr lang="en-US" altLang="zh-CN"/>
              <a:t>0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/1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16766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五、</a:t>
            </a:r>
            <a:r>
              <a:rPr lang="en-US" altLang="zh-CN"/>
              <a:t>MOS</a:t>
            </a:r>
            <a:r>
              <a:rPr lang="zh-CN" altLang="en-US"/>
              <a:t>管的四种类型</a:t>
            </a:r>
            <a:endParaRPr lang="zh-CN" alt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341438"/>
            <a:ext cx="8137525" cy="47212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增强型</a:t>
            </a: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r>
              <a:rPr lang="zh-CN" altLang="en-US"/>
              <a:t>耗尽型</a:t>
            </a:r>
            <a:endParaRPr lang="zh-CN" altLang="en-US"/>
          </a:p>
          <a:p>
            <a:pPr eaLnBrk="1" hangingPunct="1">
              <a:defRPr/>
            </a:pPr>
            <a:endParaRPr lang="en-US" altLang="zh-CN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3792538" y="1268413"/>
          <a:ext cx="6119812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Photo Editor 照片" r:id="rId1" imgW="26698575" imgH="10163175" progId="MSPhotoEd.3">
                  <p:embed/>
                </p:oleObj>
              </mc:Choice>
              <mc:Fallback>
                <p:oleObj name="Photo Editor 照片" r:id="rId1" imgW="26698575" imgH="1016317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1268413"/>
                        <a:ext cx="6119812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3863975" y="3933825"/>
          <a:ext cx="554355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Photo Editor 照片" r:id="rId3" imgW="24088725" imgH="10801350" progId="MSPhotoEd.3">
                  <p:embed/>
                </p:oleObj>
              </mc:Choice>
              <mc:Fallback>
                <p:oleObj name="Photo Editor 照片" r:id="rId3" imgW="24088725" imgH="1080135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3933825"/>
                        <a:ext cx="5543550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AutoShape 6"/>
          <p:cNvSpPr>
            <a:spLocks noChangeArrowheads="1"/>
          </p:cNvSpPr>
          <p:nvPr/>
        </p:nvSpPr>
        <p:spPr bwMode="auto">
          <a:xfrm>
            <a:off x="1919288" y="3284538"/>
            <a:ext cx="1800225" cy="431800"/>
          </a:xfrm>
          <a:prstGeom prst="wedgeRectCallout">
            <a:avLst>
              <a:gd name="adj1" fmla="val 122662"/>
              <a:gd name="adj2" fmla="val 225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400"/>
              <a:t>大量正离子</a:t>
            </a:r>
            <a:endParaRPr lang="zh-CN" altLang="en-US" sz="2400"/>
          </a:p>
        </p:txBody>
      </p:sp>
      <p:sp>
        <p:nvSpPr>
          <p:cNvPr id="34823" name="AutoShape 7"/>
          <p:cNvSpPr>
            <a:spLocks noChangeArrowheads="1"/>
          </p:cNvSpPr>
          <p:nvPr/>
        </p:nvSpPr>
        <p:spPr bwMode="auto">
          <a:xfrm>
            <a:off x="1774825" y="5661025"/>
            <a:ext cx="1512888" cy="431800"/>
          </a:xfrm>
          <a:prstGeom prst="wedgeRectCallout">
            <a:avLst>
              <a:gd name="adj1" fmla="val 165111"/>
              <a:gd name="adj2" fmla="val -290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400"/>
              <a:t>导电沟道</a:t>
            </a:r>
            <a:endParaRPr lang="zh-CN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688658"/>
            <a:ext cx="8147050" cy="7191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/>
              <a:t> CMOS</a:t>
            </a:r>
            <a:r>
              <a:rPr lang="zh-CN" altLang="en-US"/>
              <a:t>反相器的电路结构和工作原理</a:t>
            </a:r>
            <a:endParaRPr lang="zh-CN" altLang="en-US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0" y="1407478"/>
            <a:ext cx="8137525" cy="472122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一、电路结构</a:t>
            </a:r>
            <a:endParaRPr lang="zh-CN" altLang="en-US"/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2424113" y="2492375"/>
          <a:ext cx="2136775" cy="331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Photo Editor 照片" r:id="rId1" imgW="7820025" imgH="12125325" progId="MSPhotoEd.3">
                  <p:embed/>
                </p:oleObj>
              </mc:Choice>
              <mc:Fallback>
                <p:oleObj name="Photo Editor 照片" r:id="rId1" imgW="7820025" imgH="121253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2492375"/>
                        <a:ext cx="2136775" cy="331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5483225" y="2720975"/>
          <a:ext cx="36782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公式" r:id="rId3" imgW="1143000" imgH="279400" progId="Equation.3">
                  <p:embed/>
                </p:oleObj>
              </mc:Choice>
              <mc:Fallback>
                <p:oleObj name="公式" r:id="rId3" imgW="11430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3225" y="2720975"/>
                        <a:ext cx="367823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302922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二、电压、电流传输特性</a:t>
            </a:r>
            <a:endParaRPr lang="zh-CN" alt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10" y="1466215"/>
            <a:ext cx="321437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10" y="4196715"/>
            <a:ext cx="30956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1847850" y="1628775"/>
          <a:ext cx="5329238" cy="324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公式" r:id="rId3" imgW="3213100" imgH="1955800" progId="Equation.3">
                  <p:embed/>
                </p:oleObj>
              </mc:Choice>
              <mc:Fallback>
                <p:oleObj name="公式" r:id="rId3" imgW="3213100" imgH="195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628775"/>
                        <a:ext cx="5329238" cy="324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图片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237423"/>
            <a:ext cx="46085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703388" y="510223"/>
            <a:ext cx="8301037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三、输入噪声容限</a:t>
            </a:r>
            <a:endParaRPr lang="zh-CN" altLang="en-US"/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1847850" y="1302385"/>
          <a:ext cx="80660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公式" r:id="rId2" imgW="4318000" imgH="457200" progId="Equation.3">
                  <p:embed/>
                </p:oleObj>
              </mc:Choice>
              <mc:Fallback>
                <p:oleObj name="公式" r:id="rId2" imgW="4318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302385"/>
                        <a:ext cx="806608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6799263" y="2597785"/>
          <a:ext cx="34972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公式" r:id="rId4" imgW="1459865" imgH="482600" progId="Equation.3">
                  <p:embed/>
                </p:oleObj>
              </mc:Choice>
              <mc:Fallback>
                <p:oleObj name="公式" r:id="rId4" imgW="1459865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263" y="2597785"/>
                        <a:ext cx="34972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90650"/>
            <a:ext cx="3382962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438275"/>
            <a:ext cx="4103688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92313" y="4797425"/>
            <a:ext cx="7199312" cy="5762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结论：可以通过提高</a:t>
            </a:r>
            <a:r>
              <a:rPr lang="en-US" altLang="zh-CN"/>
              <a:t>V</a:t>
            </a:r>
            <a:r>
              <a:rPr lang="en-US" altLang="zh-CN" baseline="-25000"/>
              <a:t>DD</a:t>
            </a:r>
            <a:r>
              <a:rPr lang="zh-CN" altLang="en-US"/>
              <a:t>来提高噪声容限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3-3-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05" y="1508760"/>
            <a:ext cx="6569710" cy="262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30" y="4221480"/>
            <a:ext cx="5305425" cy="258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Rectangle 4"/>
          <p:cNvSpPr>
            <a:spLocks noGrp="1" noChangeArrowheads="1"/>
          </p:cNvSpPr>
          <p:nvPr>
            <p:ph type="title"/>
          </p:nvPr>
        </p:nvSpPr>
        <p:spPr>
          <a:xfrm>
            <a:off x="1992313" y="414338"/>
            <a:ext cx="8229600" cy="8842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/>
              <a:t> CMOS </a:t>
            </a:r>
            <a:r>
              <a:rPr lang="zh-CN" altLang="en-US"/>
              <a:t>反相器的静态输入和输出特性</a:t>
            </a:r>
            <a:endParaRPr lang="zh-CN" altLang="en-US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92313" y="1000125"/>
            <a:ext cx="8137525" cy="511175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一、输入特性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81" name="Picture 9" descr="3-3-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628775"/>
            <a:ext cx="309245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10" y="333402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二、输出特性</a:t>
            </a:r>
            <a:endParaRPr lang="zh-CN" altLang="en-US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4089083"/>
            <a:ext cx="356393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847850" y="1484313"/>
          <a:ext cx="1812925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Photo Editor 照片" r:id="rId3" imgW="7820025" imgH="12125325" progId="MSPhotoEd.3">
                  <p:embed/>
                </p:oleObj>
              </mc:Choice>
              <mc:Fallback>
                <p:oleObj name="Photo Editor 照片" r:id="rId3" imgW="7820025" imgH="12125325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484313"/>
                        <a:ext cx="1812925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8" name="AutoShape 6"/>
          <p:cNvSpPr>
            <a:spLocks noChangeArrowheads="1"/>
          </p:cNvSpPr>
          <p:nvPr/>
        </p:nvSpPr>
        <p:spPr bwMode="auto">
          <a:xfrm>
            <a:off x="3648075" y="2565400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8244205" y="1276350"/>
          <a:ext cx="3241675" cy="261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Photo Editor 照片" r:id="rId5" imgW="13877925" imgH="11210925" progId="MSPhotoEd.3">
                  <p:embed/>
                </p:oleObj>
              </mc:Choice>
              <mc:Fallback>
                <p:oleObj name="Photo Editor 照片" r:id="rId5" imgW="13877925" imgH="11210925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4205" y="1276350"/>
                        <a:ext cx="3241675" cy="261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847850" y="4508500"/>
          <a:ext cx="52324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公式" r:id="rId7" imgW="2032000" imgH="482600" progId="Equation.3">
                  <p:embed/>
                </p:oleObj>
              </mc:Choice>
              <mc:Fallback>
                <p:oleObj name="公式" r:id="rId7" imgW="20320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508500"/>
                        <a:ext cx="523240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5" name="Picture 9" descr="3-3-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412875"/>
            <a:ext cx="331152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>
          <a:xfrm>
            <a:off x="462925" y="34800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二、输出特性</a:t>
            </a:r>
            <a:endParaRPr lang="zh-CN" altLang="en-US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1631950" y="1412875"/>
          <a:ext cx="185737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Photo Editor 照片" r:id="rId2" imgW="7820025" imgH="12125325" progId="MSPhotoEd.3">
                  <p:embed/>
                </p:oleObj>
              </mc:Choice>
              <mc:Fallback>
                <p:oleObj name="Photo Editor 照片" r:id="rId2" imgW="7820025" imgH="121253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1412875"/>
                        <a:ext cx="185737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1" name="AutoShape 5"/>
          <p:cNvSpPr>
            <a:spLocks noChangeArrowheads="1"/>
          </p:cNvSpPr>
          <p:nvPr/>
        </p:nvSpPr>
        <p:spPr bwMode="auto">
          <a:xfrm>
            <a:off x="3503613" y="2349500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1847850" y="4508500"/>
          <a:ext cx="5529263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公式" r:id="rId4" imgW="2159000" imgH="508000" progId="Equation.3">
                  <p:embed/>
                </p:oleObj>
              </mc:Choice>
              <mc:Fallback>
                <p:oleObj name="公式" r:id="rId4" imgW="21590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508500"/>
                        <a:ext cx="5529263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18" y="3428683"/>
            <a:ext cx="31273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8505825" y="618490"/>
          <a:ext cx="3322638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Photo Editor 照片" r:id="rId7" imgW="13382625" imgH="11058525" progId="MSPhotoEd.3">
                  <p:embed/>
                </p:oleObj>
              </mc:Choice>
              <mc:Fallback>
                <p:oleObj name="Photo Editor 照片" r:id="rId7" imgW="13382625" imgH="11058525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5825" y="618490"/>
                        <a:ext cx="3322638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9" descr="3-3-22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50" y="3182938"/>
            <a:ext cx="7921625" cy="3675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23545"/>
            <a:ext cx="8229600" cy="8842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3.3.4   CMOS</a:t>
            </a:r>
            <a:r>
              <a:rPr lang="zh-CN" altLang="en-US"/>
              <a:t>反相器的动态特性</a:t>
            </a:r>
            <a:endParaRPr lang="zh-CN" altLang="en-US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125538"/>
            <a:ext cx="5256212" cy="6477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2400"/>
              <a:t>一、传输延迟时间</a:t>
            </a:r>
            <a:endParaRPr lang="zh-CN" altLang="en-US" sz="2400"/>
          </a:p>
          <a:p>
            <a:pPr eaLnBrk="1" hangingPunct="1">
              <a:buFontTx/>
              <a:buNone/>
              <a:defRPr/>
            </a:pPr>
            <a:endParaRPr lang="en-US" altLang="zh-CN" sz="2400"/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1835150" y="1628775"/>
          <a:ext cx="8455025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公式" r:id="rId2" imgW="4406900" imgH="698500" progId="Equation.3">
                  <p:embed/>
                </p:oleObj>
              </mc:Choice>
              <mc:Fallback>
                <p:oleObj name="公式" r:id="rId2" imgW="4406900" imgH="698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8455025" cy="143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141663"/>
            <a:ext cx="3168650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51038" y="620713"/>
            <a:ext cx="8137525" cy="558482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二、交流噪声容限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三、动态功耗</a:t>
            </a:r>
            <a:endParaRPr lang="zh-CN" alt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2233613"/>
            <a:ext cx="489743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380490" y="6092825"/>
          <a:ext cx="61468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公式" r:id="rId3" imgW="2946400" imgH="203200" progId="Equation.3">
                  <p:embed/>
                </p:oleObj>
              </mc:Choice>
              <mc:Fallback>
                <p:oleObj name="公式" r:id="rId3" imgW="29464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490" y="6092825"/>
                        <a:ext cx="61468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1451928" y="5000308"/>
          <a:ext cx="522128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公式" r:id="rId5" imgW="2844800" imgH="635000" progId="Equation.3">
                  <p:embed/>
                </p:oleObj>
              </mc:Choice>
              <mc:Fallback>
                <p:oleObj name="公式" r:id="rId5" imgW="2844800" imgH="635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928" y="5000308"/>
                        <a:ext cx="522128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9" name="Picture 14" descr="3-3-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620713"/>
            <a:ext cx="259238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2" y="485458"/>
            <a:ext cx="10991849" cy="1314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2.2 </a:t>
            </a:r>
            <a:r>
              <a:rPr lang="zh-CN" altLang="en-US"/>
              <a:t>逻辑代数中的三种基本运算</a:t>
            </a:r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47850" y="977900"/>
            <a:ext cx="8280400" cy="14398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sz="6600"/>
              <a:t>  </a:t>
            </a:r>
            <a:r>
              <a:rPr lang="zh-CN" altLang="en-US" sz="2400" b="1">
                <a:ea typeface="黑体" pitchFamily="49" charset="-122"/>
              </a:rPr>
              <a:t>与</a:t>
            </a:r>
            <a:r>
              <a:rPr lang="zh-CN" altLang="en-US" sz="2400" b="1"/>
              <a:t>（</a:t>
            </a:r>
            <a:r>
              <a:rPr lang="en-US" altLang="zh-CN" sz="2400" b="1"/>
              <a:t>AND</a:t>
            </a:r>
            <a:r>
              <a:rPr lang="zh-CN" altLang="en-US" sz="2400" b="1"/>
              <a:t>）                  </a:t>
            </a:r>
            <a:r>
              <a:rPr lang="zh-CN" altLang="en-US" sz="2400" b="1">
                <a:ea typeface="黑体" pitchFamily="49" charset="-122"/>
              </a:rPr>
              <a:t>或</a:t>
            </a:r>
            <a:r>
              <a:rPr lang="zh-CN" altLang="en-US" sz="2400" b="1"/>
              <a:t>（</a:t>
            </a:r>
            <a:r>
              <a:rPr lang="en-US" altLang="zh-CN" sz="2400" b="1"/>
              <a:t>OR</a:t>
            </a:r>
            <a:r>
              <a:rPr lang="zh-CN" altLang="en-US" sz="2400" b="1"/>
              <a:t>）                    </a:t>
            </a:r>
            <a:r>
              <a:rPr lang="zh-CN" altLang="en-US" sz="2400" b="1">
                <a:latin typeface="黑体" pitchFamily="49" charset="-122"/>
                <a:ea typeface="黑体" pitchFamily="49" charset="-122"/>
              </a:rPr>
              <a:t> 非</a:t>
            </a:r>
            <a:r>
              <a:rPr lang="zh-CN" altLang="en-US" sz="2400" b="1"/>
              <a:t>（</a:t>
            </a:r>
            <a:r>
              <a:rPr lang="en-US" altLang="zh-CN" sz="2400" b="1"/>
              <a:t>NOT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pic>
        <p:nvPicPr>
          <p:cNvPr id="18436" name="Picture 4" descr="C09A0001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1800" y="2205038"/>
            <a:ext cx="8858250" cy="2332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919288" y="4941888"/>
            <a:ext cx="82804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以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A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=1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表示开关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A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合上，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A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=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0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表示开关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A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断开；</a:t>
            </a:r>
            <a:b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</a:b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以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Y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=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表示灯亮，</a:t>
            </a:r>
            <a:r>
              <a:rPr lang="en-US" altLang="zh-CN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Y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=</a:t>
            </a:r>
            <a:r>
              <a:rPr lang="en-US" altLang="zh-CN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0</a:t>
            </a: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表示灯不亮；</a:t>
            </a:r>
            <a:b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</a:br>
            <a:r>
              <a:rPr lang="zh-CN" altLang="en-US" sz="2800" b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</a:rPr>
              <a:t>三种电路的因果关系不同：</a:t>
            </a:r>
            <a:endParaRPr lang="zh-CN" altLang="en-US" sz="2800" b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683895"/>
            <a:ext cx="8229600" cy="8842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/>
              <a:t>三、动态功耗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258570"/>
            <a:ext cx="410527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5951538" y="1547495"/>
          <a:ext cx="4567237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公式" r:id="rId2" imgW="2184400" imgH="1447800" progId="Equation.3">
                  <p:embed/>
                </p:oleObj>
              </mc:Choice>
              <mc:Fallback>
                <p:oleObj name="公式" r:id="rId2" imgW="2184400" imgH="144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8" y="1547495"/>
                        <a:ext cx="4567237" cy="301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1919288" y="5363845"/>
          <a:ext cx="24479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公式" r:id="rId4" imgW="1130300" imgH="457200" progId="Equation.3">
                  <p:embed/>
                </p:oleObj>
              </mc:Choice>
              <mc:Fallback>
                <p:oleObj name="公式" r:id="rId4" imgW="11303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5363845"/>
                        <a:ext cx="24479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51038" y="1557338"/>
            <a:ext cx="8137525" cy="46482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双极型三极管的开关特性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（</a:t>
            </a:r>
            <a:r>
              <a:rPr lang="en-US" altLang="zh-CN"/>
              <a:t>BJT, Bipolar Junction Transistor</a:t>
            </a:r>
            <a:r>
              <a:rPr lang="zh-CN" altLang="en-US"/>
              <a:t>）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endParaRPr lang="en-US" altLang="zh-CN"/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1919288" y="549275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en-US" altLang="zh-CN"/>
              <a:t>3.5    TTL</a:t>
            </a:r>
            <a:r>
              <a:rPr lang="zh-CN" altLang="en-US"/>
              <a:t>门电路</a:t>
            </a:r>
            <a:br>
              <a:rPr lang="zh-CN" altLang="en-US"/>
            </a:br>
            <a:r>
              <a:rPr lang="en-US" altLang="zh-CN"/>
              <a:t>3.5.1 </a:t>
            </a:r>
            <a:r>
              <a:rPr lang="zh-CN" altLang="en-US"/>
              <a:t>半导体三极管的开关特性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3" y="1052513"/>
            <a:ext cx="6408737" cy="158432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/>
              <a:t>一</a:t>
            </a:r>
            <a:r>
              <a:rPr lang="zh-CN" altLang="en-US" sz="2400"/>
              <a:t>、</a:t>
            </a:r>
            <a:r>
              <a:rPr lang="zh-CN" altLang="en-US"/>
              <a:t>双极型三极管的结构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endParaRPr lang="zh-CN" altLang="en-US"/>
          </a:p>
          <a:p>
            <a:pPr lvl="1" eaLnBrk="1" hangingPunct="1">
              <a:buFontTx/>
              <a:buNone/>
              <a:defRPr/>
            </a:pPr>
            <a:r>
              <a:rPr lang="zh-CN" altLang="en-US" sz="2000"/>
              <a:t>管芯 </a:t>
            </a:r>
            <a:r>
              <a:rPr lang="en-US" altLang="zh-CN" sz="2000"/>
              <a:t>+ </a:t>
            </a:r>
            <a:r>
              <a:rPr lang="zh-CN" altLang="en-US" sz="2000"/>
              <a:t>三个引出电极 </a:t>
            </a:r>
            <a:r>
              <a:rPr lang="en-US" altLang="zh-CN" sz="2000"/>
              <a:t>+ </a:t>
            </a:r>
            <a:r>
              <a:rPr lang="zh-CN" altLang="en-US" sz="2000"/>
              <a:t>外壳</a:t>
            </a:r>
            <a:endParaRPr lang="zh-CN" altLang="en-US" sz="2000"/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1919288" y="3068638"/>
          <a:ext cx="7993062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Photo Editor 照片" r:id="rId1" imgW="29175075" imgH="9067800" progId="MSPhotoEd.3">
                  <p:embed/>
                </p:oleObj>
              </mc:Choice>
              <mc:Fallback>
                <p:oleObj name="Photo Editor 照片" r:id="rId1" imgW="29175075" imgH="90678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068638"/>
                        <a:ext cx="7993062" cy="248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>
            <p:ph idx="1"/>
          </p:nvPr>
        </p:nvGraphicFramePr>
        <p:xfrm>
          <a:off x="3071813" y="1125538"/>
          <a:ext cx="5761037" cy="523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4" name="Photo Editor 照片" r:id="rId1" imgW="19269075" imgH="17506950" progId="MSPhotoEd.3">
                  <p:embed/>
                </p:oleObj>
              </mc:Choice>
              <mc:Fallback>
                <p:oleObj name="Photo Editor 照片" r:id="rId1" imgW="19269075" imgH="17506950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125538"/>
                        <a:ext cx="5761037" cy="523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8328025" y="1052513"/>
            <a:ext cx="2160588" cy="1296987"/>
          </a:xfrm>
          <a:prstGeom prst="wedgeEllipseCallout">
            <a:avLst>
              <a:gd name="adj1" fmla="val -88870"/>
              <a:gd name="adj2" fmla="val 38616"/>
            </a:avLst>
          </a:prstGeom>
          <a:solidFill>
            <a:srgbClr val="99CCFF">
              <a:alpha val="4392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800"/>
              <a:t>基区薄</a:t>
            </a:r>
            <a:endParaRPr lang="zh-CN" altLang="en-US" sz="2800"/>
          </a:p>
          <a:p>
            <a:pPr algn="ctr" eaLnBrk="1" hangingPunct="1"/>
            <a:r>
              <a:rPr lang="zh-CN" altLang="en-US" sz="2800"/>
              <a:t>低掺杂</a:t>
            </a:r>
            <a:endParaRPr lang="zh-CN" altLang="en-US" sz="2800"/>
          </a:p>
        </p:txBody>
      </p:sp>
      <p:sp>
        <p:nvSpPr>
          <p:cNvPr id="58372" name="AutoShape 4"/>
          <p:cNvSpPr>
            <a:spLocks noChangeArrowheads="1"/>
          </p:cNvSpPr>
          <p:nvPr/>
        </p:nvSpPr>
        <p:spPr bwMode="auto">
          <a:xfrm>
            <a:off x="2063750" y="1484313"/>
            <a:ext cx="2087563" cy="1223962"/>
          </a:xfrm>
          <a:prstGeom prst="wedgeEllipseCallout">
            <a:avLst>
              <a:gd name="adj1" fmla="val 140569"/>
              <a:gd name="adj2" fmla="val -10569"/>
            </a:avLst>
          </a:prstGeom>
          <a:solidFill>
            <a:srgbClr val="99CCFF">
              <a:alpha val="4392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800"/>
              <a:t>发射区高掺杂</a:t>
            </a:r>
            <a:endParaRPr lang="zh-CN" altLang="en-US" sz="2800"/>
          </a:p>
        </p:txBody>
      </p:sp>
      <p:sp>
        <p:nvSpPr>
          <p:cNvPr id="58373" name="AutoShape 5"/>
          <p:cNvSpPr>
            <a:spLocks noChangeArrowheads="1"/>
          </p:cNvSpPr>
          <p:nvPr/>
        </p:nvSpPr>
        <p:spPr bwMode="auto">
          <a:xfrm>
            <a:off x="8112125" y="2349500"/>
            <a:ext cx="2087563" cy="1223963"/>
          </a:xfrm>
          <a:prstGeom prst="wedgeEllipseCallout">
            <a:avLst>
              <a:gd name="adj1" fmla="val -136389"/>
              <a:gd name="adj2" fmla="val -30676"/>
            </a:avLst>
          </a:prstGeom>
          <a:solidFill>
            <a:srgbClr val="99CCFF">
              <a:alpha val="43921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ctr" eaLnBrk="1" hangingPunct="1"/>
            <a:r>
              <a:rPr lang="zh-CN" altLang="en-US" sz="2800"/>
              <a:t>集电区低掺杂</a:t>
            </a:r>
            <a:endParaRPr lang="zh-CN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/>
              <a:t>以</a:t>
            </a:r>
            <a:r>
              <a:rPr lang="en-US" altLang="zh-CN" sz="2400"/>
              <a:t>NPN</a:t>
            </a:r>
            <a:r>
              <a:rPr lang="zh-CN" altLang="en-US" sz="2400"/>
              <a:t>为例说明工作原理：</a:t>
            </a:r>
            <a:endParaRPr lang="zh-CN" altLang="en-US" sz="2400"/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5307013" y="2189163"/>
          <a:ext cx="4700587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Photo Editor 照片" r:id="rId1" imgW="13801725" imgH="11410950" progId="MSPhotoEd.3">
                  <p:embed/>
                </p:oleObj>
              </mc:Choice>
              <mc:Fallback>
                <p:oleObj name="Photo Editor 照片" r:id="rId1" imgW="13801725" imgH="1141095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2189163"/>
                        <a:ext cx="4700587" cy="362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1919288" y="1700213"/>
            <a:ext cx="3240087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zh-CN" altLang="en-US"/>
              <a:t>当</a:t>
            </a:r>
            <a:r>
              <a:rPr lang="en-US" altLang="zh-CN"/>
              <a:t>V</a:t>
            </a:r>
            <a:r>
              <a:rPr lang="en-US" altLang="zh-CN" baseline="-25000"/>
              <a:t>CC</a:t>
            </a:r>
            <a:r>
              <a:rPr lang="en-US" altLang="zh-CN"/>
              <a:t> </a:t>
            </a:r>
            <a:r>
              <a:rPr lang="en-US" altLang="zh-CN">
                <a:cs typeface="Times New Roman" panose="02020503050405090304" pitchFamily="18" charset="0"/>
              </a:rPr>
              <a:t>&gt;&gt;</a:t>
            </a:r>
            <a:r>
              <a:rPr lang="en-US" altLang="zh-CN"/>
              <a:t>V</a:t>
            </a:r>
            <a:r>
              <a:rPr lang="en-US" altLang="zh-CN" baseline="-25000"/>
              <a:t>BB</a:t>
            </a:r>
            <a:endParaRPr lang="en-US" altLang="zh-CN" baseline="-25000"/>
          </a:p>
          <a:p>
            <a:pPr eaLnBrk="1" hangingPunct="1">
              <a:defRPr/>
            </a:pPr>
            <a:r>
              <a:rPr lang="en-US" altLang="zh-CN"/>
              <a:t>be </a:t>
            </a:r>
            <a:r>
              <a:rPr lang="zh-CN" altLang="en-US"/>
              <a:t>结正偏</a:t>
            </a:r>
            <a:r>
              <a:rPr lang="en-US" altLang="zh-CN"/>
              <a:t>, bc</a:t>
            </a:r>
            <a:r>
              <a:rPr lang="zh-CN" altLang="en-US"/>
              <a:t>结反偏</a:t>
            </a: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r>
              <a:rPr lang="en-US" altLang="zh-CN"/>
              <a:t>e</a:t>
            </a:r>
            <a:r>
              <a:rPr lang="zh-CN" altLang="en-US"/>
              <a:t>区发射大量的电子</a:t>
            </a:r>
            <a:endParaRPr lang="zh-CN" altLang="en-US"/>
          </a:p>
          <a:p>
            <a:pPr eaLnBrk="1" hangingPunct="1">
              <a:defRPr/>
            </a:pPr>
            <a:r>
              <a:rPr lang="en-US" altLang="zh-CN"/>
              <a:t>b</a:t>
            </a:r>
            <a:r>
              <a:rPr lang="zh-CN" altLang="en-US"/>
              <a:t>区薄，只有少量的空穴</a:t>
            </a:r>
            <a:endParaRPr lang="zh-CN" altLang="en-US"/>
          </a:p>
          <a:p>
            <a:pPr eaLnBrk="1" hangingPunct="1">
              <a:defRPr/>
            </a:pPr>
            <a:r>
              <a:rPr lang="en-US" altLang="zh-CN"/>
              <a:t>bc</a:t>
            </a:r>
            <a:r>
              <a:rPr lang="zh-CN" altLang="en-US"/>
              <a:t>反偏，大量电子形成</a:t>
            </a:r>
            <a:r>
              <a:rPr lang="en-US" altLang="zh-CN" i="1"/>
              <a:t>I</a:t>
            </a:r>
            <a:r>
              <a:rPr lang="en-US" altLang="zh-CN" i="1" baseline="-25000"/>
              <a:t>C</a:t>
            </a:r>
            <a:endParaRPr lang="en-US" altLang="zh-CN" i="1" baseline="-25000"/>
          </a:p>
          <a:p>
            <a:pPr eaLnBrk="1" hangingPunct="1">
              <a:buFontTx/>
              <a:buNone/>
              <a:defRPr/>
            </a:pPr>
            <a:endParaRPr lang="en-US" altLang="zh-CN" baseline="-25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4825" y="625475"/>
            <a:ext cx="8229600" cy="8842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/>
              <a:t>二</a:t>
            </a:r>
            <a:r>
              <a:rPr lang="zh-CN" altLang="en-US" sz="2400"/>
              <a:t>、</a:t>
            </a:r>
            <a:r>
              <a:rPr lang="zh-CN" altLang="en-US"/>
              <a:t>三极管的输入特性和输出特性</a:t>
            </a:r>
            <a:br>
              <a:rPr lang="zh-CN" altLang="en-US" sz="2400"/>
            </a:br>
            <a:r>
              <a:rPr lang="zh-CN" altLang="en-US" sz="2400"/>
              <a:t>      三极管的输入特性曲线（</a:t>
            </a:r>
            <a:r>
              <a:rPr lang="en-US" altLang="zh-CN" sz="2400" b="1"/>
              <a:t>NPN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graphicFrame>
        <p:nvGraphicFramePr>
          <p:cNvPr id="60419" name="Object 3"/>
          <p:cNvGraphicFramePr>
            <a:graphicFrameLocks noChangeAspect="1"/>
          </p:cNvGraphicFramePr>
          <p:nvPr>
            <p:ph idx="1"/>
          </p:nvPr>
        </p:nvGraphicFramePr>
        <p:xfrm>
          <a:off x="6122670" y="1509713"/>
          <a:ext cx="5689600" cy="369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" name="Photo Editor 照片" r:id="rId1" imgW="18564225" imgH="12049125" progId="MSPhotoEd.3">
                  <p:embed/>
                </p:oleObj>
              </mc:Choice>
              <mc:Fallback>
                <p:oleObj name="Photo Editor 照片" r:id="rId1" imgW="18564225" imgH="120491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670" y="1509713"/>
                        <a:ext cx="5689600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711835" y="1791970"/>
            <a:ext cx="8282305" cy="493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en-US" altLang="zh-CN" i="1"/>
              <a:t>V</a:t>
            </a:r>
            <a:r>
              <a:rPr lang="en-US" altLang="zh-CN" i="1" baseline="-25000"/>
              <a:t>ON</a:t>
            </a:r>
            <a:r>
              <a:rPr lang="en-US" altLang="zh-CN"/>
              <a:t> </a:t>
            </a:r>
            <a:r>
              <a:rPr lang="zh-CN" altLang="en-US"/>
              <a:t>：开启电压</a:t>
            </a: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r>
              <a:rPr lang="zh-CN" altLang="en-US" sz="2000"/>
              <a:t>硅管，</a:t>
            </a:r>
            <a:r>
              <a:rPr lang="en-US" altLang="zh-CN" sz="2000"/>
              <a:t>0.5 ~ 0.7V</a:t>
            </a:r>
            <a:endParaRPr lang="en-US" altLang="zh-CN" sz="2000"/>
          </a:p>
          <a:p>
            <a:pPr eaLnBrk="1" hangingPunct="1">
              <a:defRPr/>
            </a:pPr>
            <a:r>
              <a:rPr lang="zh-CN" altLang="en-US" sz="2000"/>
              <a:t>锗管，</a:t>
            </a:r>
            <a:r>
              <a:rPr lang="en-US" altLang="zh-CN" sz="2000"/>
              <a:t>0.2 ~ 0.3V</a:t>
            </a:r>
            <a:endParaRPr lang="en-US" altLang="zh-CN" sz="2000"/>
          </a:p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r>
              <a:rPr lang="zh-CN" altLang="en-US"/>
              <a:t>近似认为</a:t>
            </a:r>
            <a:r>
              <a:rPr lang="en-US" altLang="zh-CN"/>
              <a:t>:</a:t>
            </a:r>
            <a:endParaRPr lang="en-US" altLang="zh-CN"/>
          </a:p>
          <a:p>
            <a:pPr eaLnBrk="1" hangingPunct="1">
              <a:defRPr/>
            </a:pPr>
            <a:r>
              <a:rPr lang="en-US" altLang="zh-CN"/>
              <a:t>V</a:t>
            </a:r>
            <a:r>
              <a:rPr lang="en-US" altLang="zh-CN" baseline="-25000"/>
              <a:t>BE </a:t>
            </a:r>
            <a:r>
              <a:rPr lang="en-US" altLang="zh-CN"/>
              <a:t>&lt; V</a:t>
            </a:r>
            <a:r>
              <a:rPr lang="en-US" altLang="zh-CN" baseline="-25000"/>
              <a:t>ON    </a:t>
            </a:r>
            <a:r>
              <a:rPr lang="en-US" altLang="zh-CN"/>
              <a:t>i</a:t>
            </a:r>
            <a:r>
              <a:rPr lang="en-US" altLang="zh-CN" baseline="-25000"/>
              <a:t>B</a:t>
            </a:r>
            <a:r>
              <a:rPr lang="en-US" altLang="zh-CN"/>
              <a:t> = 0</a:t>
            </a:r>
            <a:endParaRPr lang="en-US" altLang="zh-CN"/>
          </a:p>
          <a:p>
            <a:pPr eaLnBrk="1" hangingPunct="1">
              <a:defRPr/>
            </a:pPr>
            <a:r>
              <a:rPr lang="en-US" altLang="zh-CN"/>
              <a:t>V</a:t>
            </a:r>
            <a:r>
              <a:rPr lang="en-US" altLang="zh-CN" baseline="-25000"/>
              <a:t>BE </a:t>
            </a:r>
            <a:r>
              <a:rPr lang="en-US" altLang="zh-CN">
                <a:cs typeface="Times New Roman" panose="02020503050405090304" pitchFamily="18" charset="0"/>
              </a:rPr>
              <a:t>≥</a:t>
            </a:r>
            <a:r>
              <a:rPr lang="en-US" altLang="zh-CN"/>
              <a:t> V</a:t>
            </a:r>
            <a:r>
              <a:rPr lang="en-US" altLang="zh-CN" baseline="-25000"/>
              <a:t>ON       </a:t>
            </a:r>
            <a:r>
              <a:rPr lang="en-US" altLang="zh-CN"/>
              <a:t>i</a:t>
            </a:r>
            <a:r>
              <a:rPr lang="en-US" altLang="zh-CN" baseline="-25000"/>
              <a:t>B</a:t>
            </a:r>
            <a:r>
              <a:rPr lang="en-US" altLang="zh-CN"/>
              <a:t> </a:t>
            </a:r>
            <a:r>
              <a:rPr lang="zh-CN" altLang="en-US"/>
              <a:t>的大小由外电路电压，电阻决定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 baseline="-25000"/>
              <a:t>      </a:t>
            </a:r>
            <a:endParaRPr lang="zh-CN" altLang="en-US" baseline="-25000"/>
          </a:p>
          <a:p>
            <a:pPr eaLnBrk="1" hangingPunct="1">
              <a:buFontTx/>
              <a:buNone/>
              <a:defRPr/>
            </a:pPr>
            <a:endParaRPr lang="en-US" altLang="zh-CN" sz="2800" baseline="-25000"/>
          </a:p>
        </p:txBody>
      </p: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3125788" y="5529263"/>
          <a:ext cx="2370137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公式" r:id="rId3" imgW="939165" imgH="431800" progId="Equation.3">
                  <p:embed/>
                </p:oleObj>
              </mc:Choice>
              <mc:Fallback>
                <p:oleObj name="公式" r:id="rId3" imgW="939165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5529263"/>
                        <a:ext cx="2370137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393092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三极管的输出特性</a:t>
            </a:r>
            <a:endParaRPr lang="zh-CN" altLang="en-US"/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>
            <p:ph idx="1"/>
          </p:nvPr>
        </p:nvGraphicFramePr>
        <p:xfrm>
          <a:off x="1847850" y="2492375"/>
          <a:ext cx="8280400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Photo Editor Photo" r:id="rId1" imgW="28736925" imgH="13154025" progId="MSPhotoEd.3">
                  <p:embed/>
                </p:oleObj>
              </mc:Choice>
              <mc:Fallback>
                <p:oleObj name="Photo Editor Photo" r:id="rId1" imgW="28736925" imgH="131540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2492375"/>
                        <a:ext cx="8280400" cy="383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7464425" y="1628775"/>
          <a:ext cx="17526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公式" r:id="rId3" imgW="774065" imgH="228600" progId="Equation.3">
                  <p:embed/>
                </p:oleObj>
              </mc:Choice>
              <mc:Fallback>
                <p:oleObj name="公式" r:id="rId3" imgW="774065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1628775"/>
                        <a:ext cx="17526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1847850" y="1412875"/>
            <a:ext cx="727233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zh-CN" altLang="en-US"/>
              <a:t>固定一个</a:t>
            </a:r>
            <a:r>
              <a:rPr lang="en-US" altLang="zh-CN" i="1"/>
              <a:t>I</a:t>
            </a:r>
            <a:r>
              <a:rPr lang="en-US" altLang="zh-CN" i="1" baseline="-25000"/>
              <a:t>B</a:t>
            </a:r>
            <a:r>
              <a:rPr lang="zh-CN" altLang="en-US"/>
              <a:t>值，即得一条曲线，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    在</a:t>
            </a:r>
            <a:r>
              <a:rPr lang="en-US" altLang="zh-CN"/>
              <a:t>V</a:t>
            </a:r>
            <a:r>
              <a:rPr lang="en-US" altLang="zh-CN" baseline="-25000"/>
              <a:t>CE </a:t>
            </a:r>
            <a:r>
              <a:rPr lang="en-US" altLang="zh-CN"/>
              <a:t>&gt; 0.7V</a:t>
            </a:r>
            <a:r>
              <a:rPr lang="zh-CN" altLang="en-US"/>
              <a:t>以后，基本为水平直线</a:t>
            </a:r>
            <a:endParaRPr lang="zh-CN" altLang="en-US" sz="2800" baseline="-25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>
            <p:ph idx="1"/>
          </p:nvPr>
        </p:nvGraphicFramePr>
        <p:xfrm>
          <a:off x="2063750" y="3070543"/>
          <a:ext cx="7704138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Photo Editor Photo" r:id="rId1" imgW="28736925" imgH="13154025" progId="MSPhotoEd.3">
                  <p:embed/>
                </p:oleObj>
              </mc:Choice>
              <mc:Fallback>
                <p:oleObj name="Photo Editor Photo" r:id="rId1" imgW="28736925" imgH="1315402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070543"/>
                        <a:ext cx="7704138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7248525" y="5734050"/>
          <a:ext cx="20780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公式" r:id="rId3" imgW="685800" imgH="190500" progId="Equation.3">
                  <p:embed/>
                </p:oleObj>
              </mc:Choice>
              <mc:Fallback>
                <p:oleObj name="公式" r:id="rId3" imgW="685800" imgH="19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525" y="5734050"/>
                        <a:ext cx="207803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1774825" y="476250"/>
            <a:ext cx="8424863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2pPr>
            <a:lvl3pPr marL="1295400" indent="-381000">
              <a:spcBef>
                <a:spcPct val="20000"/>
              </a:spcBef>
              <a:buChar char="•"/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503050405090304" pitchFamily="18" charset="0"/>
                <a:ea typeface="楷体_GB2312" pitchFamily="1" charset="-122"/>
              </a:defRPr>
            </a:lvl9pPr>
          </a:lstStyle>
          <a:p>
            <a:pPr eaLnBrk="1" hangingPunct="1">
              <a:defRPr/>
            </a:pPr>
            <a:r>
              <a:rPr lang="zh-CN" altLang="en-US"/>
              <a:t>特性曲线分三个部分</a:t>
            </a:r>
            <a:endParaRPr lang="zh-CN" altLang="en-US"/>
          </a:p>
          <a:p>
            <a:pPr eaLnBrk="1" hangingPunct="1">
              <a:buFontTx/>
              <a:buAutoNum type="circleNumDbPlain"/>
              <a:defRPr/>
            </a:pPr>
            <a:r>
              <a:rPr lang="zh-CN" altLang="en-US"/>
              <a:t>放大区：条件</a:t>
            </a:r>
            <a:r>
              <a:rPr lang="en-US" altLang="zh-CN"/>
              <a:t>V</a:t>
            </a:r>
            <a:r>
              <a:rPr lang="en-US" altLang="zh-CN" baseline="-25000"/>
              <a:t>CE </a:t>
            </a:r>
            <a:r>
              <a:rPr lang="en-US" altLang="zh-CN"/>
              <a:t>&gt; 0.7V, i</a:t>
            </a:r>
            <a:r>
              <a:rPr lang="en-US" altLang="zh-CN" baseline="-25000"/>
              <a:t>B</a:t>
            </a:r>
            <a:r>
              <a:rPr lang="en-US" altLang="zh-CN"/>
              <a:t> &gt;0,  i</a:t>
            </a:r>
            <a:r>
              <a:rPr lang="en-US" altLang="zh-CN" baseline="-25000"/>
              <a:t>C</a:t>
            </a:r>
            <a:r>
              <a:rPr lang="zh-CN" altLang="en-US"/>
              <a:t>随</a:t>
            </a:r>
            <a:r>
              <a:rPr lang="en-US" altLang="zh-CN"/>
              <a:t>i</a:t>
            </a:r>
            <a:r>
              <a:rPr lang="en-US" altLang="zh-CN" baseline="-25000"/>
              <a:t>B</a:t>
            </a:r>
            <a:r>
              <a:rPr lang="zh-CN" altLang="en-US"/>
              <a:t>成正比变化， </a:t>
            </a:r>
            <a:r>
              <a:rPr lang="el-GR" altLang="zh-CN">
                <a:cs typeface="Times New Roman" panose="02020503050405090304" pitchFamily="18" charset="0"/>
              </a:rPr>
              <a:t>Δ</a:t>
            </a:r>
            <a:r>
              <a:rPr lang="en-US" altLang="zh-CN">
                <a:cs typeface="Times New Roman" panose="02020503050405090304" pitchFamily="18" charset="0"/>
              </a:rPr>
              <a:t>i</a:t>
            </a:r>
            <a:r>
              <a:rPr lang="en-US" altLang="zh-CN" baseline="-25000">
                <a:cs typeface="Times New Roman" panose="02020503050405090304" pitchFamily="18" charset="0"/>
              </a:rPr>
              <a:t>C</a:t>
            </a:r>
            <a:r>
              <a:rPr lang="en-US" altLang="zh-CN"/>
              <a:t>=</a:t>
            </a:r>
            <a:r>
              <a:rPr lang="el-GR" altLang="zh-CN">
                <a:cs typeface="Times New Roman" panose="02020503050405090304" pitchFamily="18" charset="0"/>
              </a:rPr>
              <a:t>βΔ</a:t>
            </a:r>
            <a:r>
              <a:rPr lang="en-US" altLang="zh-CN">
                <a:cs typeface="Times New Roman" panose="02020503050405090304" pitchFamily="18" charset="0"/>
              </a:rPr>
              <a:t>i</a:t>
            </a:r>
            <a:r>
              <a:rPr lang="en-US" altLang="zh-CN" baseline="-25000">
                <a:cs typeface="Times New Roman" panose="02020503050405090304" pitchFamily="18" charset="0"/>
              </a:rPr>
              <a:t>B</a:t>
            </a:r>
            <a:r>
              <a:rPr lang="zh-CN" altLang="en-US">
                <a:cs typeface="Times New Roman" panose="02020503050405090304" pitchFamily="18" charset="0"/>
              </a:rPr>
              <a:t>。</a:t>
            </a:r>
            <a:endParaRPr lang="zh-CN" altLang="en-US"/>
          </a:p>
          <a:p>
            <a:pPr eaLnBrk="1" hangingPunct="1">
              <a:buFontTx/>
              <a:buAutoNum type="circleNumDbPlain"/>
              <a:defRPr/>
            </a:pPr>
            <a:r>
              <a:rPr lang="zh-CN" altLang="en-US"/>
              <a:t>饱和区：条件</a:t>
            </a:r>
            <a:r>
              <a:rPr lang="en-US" altLang="zh-CN"/>
              <a:t>V</a:t>
            </a:r>
            <a:r>
              <a:rPr lang="en-US" altLang="zh-CN" baseline="-25000"/>
              <a:t>CE </a:t>
            </a:r>
            <a:r>
              <a:rPr lang="en-US" altLang="zh-CN"/>
              <a:t>&lt; 0.7V, i</a:t>
            </a:r>
            <a:r>
              <a:rPr lang="en-US" altLang="zh-CN" baseline="-25000"/>
              <a:t>B</a:t>
            </a:r>
            <a:r>
              <a:rPr lang="en-US" altLang="zh-CN"/>
              <a:t> &gt;0, V</a:t>
            </a:r>
            <a:r>
              <a:rPr lang="en-US" altLang="zh-CN" baseline="-25000"/>
              <a:t>CE </a:t>
            </a:r>
            <a:r>
              <a:rPr lang="zh-CN" altLang="en-US"/>
              <a:t>很低，</a:t>
            </a:r>
            <a:r>
              <a:rPr lang="el-GR" altLang="zh-CN">
                <a:cs typeface="Times New Roman" panose="02020503050405090304" pitchFamily="18" charset="0"/>
              </a:rPr>
              <a:t>Δ</a:t>
            </a:r>
            <a:r>
              <a:rPr lang="en-US" altLang="zh-CN">
                <a:cs typeface="Times New Roman" panose="02020503050405090304" pitchFamily="18" charset="0"/>
              </a:rPr>
              <a:t>i</a:t>
            </a:r>
            <a:r>
              <a:rPr lang="en-US" altLang="zh-CN" baseline="-25000">
                <a:cs typeface="Times New Roman" panose="02020503050405090304" pitchFamily="18" charset="0"/>
              </a:rPr>
              <a:t>C</a:t>
            </a:r>
            <a:r>
              <a:rPr lang="en-US" altLang="zh-CN"/>
              <a:t> </a:t>
            </a:r>
            <a:r>
              <a:rPr lang="zh-CN" altLang="en-US"/>
              <a:t>随</a:t>
            </a:r>
            <a:r>
              <a:rPr lang="el-GR" altLang="zh-CN">
                <a:cs typeface="Times New Roman" panose="02020503050405090304" pitchFamily="18" charset="0"/>
              </a:rPr>
              <a:t>Δ</a:t>
            </a:r>
            <a:r>
              <a:rPr lang="en-US" altLang="zh-CN">
                <a:cs typeface="Times New Roman" panose="02020503050405090304" pitchFamily="18" charset="0"/>
              </a:rPr>
              <a:t>i</a:t>
            </a:r>
            <a:r>
              <a:rPr lang="en-US" altLang="zh-CN" baseline="-25000">
                <a:cs typeface="Times New Roman" panose="02020503050405090304" pitchFamily="18" charset="0"/>
              </a:rPr>
              <a:t>B</a:t>
            </a:r>
            <a:r>
              <a:rPr lang="zh-CN" altLang="en-US">
                <a:cs typeface="Times New Roman" panose="02020503050405090304" pitchFamily="18" charset="0"/>
              </a:rPr>
              <a:t>增加变缓，趋于“饱和”。</a:t>
            </a:r>
            <a:endParaRPr lang="zh-CN" altLang="en-US"/>
          </a:p>
          <a:p>
            <a:pPr eaLnBrk="1" hangingPunct="1">
              <a:buFontTx/>
              <a:buAutoNum type="circleNumDbPlain"/>
              <a:defRPr/>
            </a:pPr>
            <a:r>
              <a:rPr lang="zh-CN" altLang="en-US"/>
              <a:t>截止区：条件</a:t>
            </a:r>
            <a:r>
              <a:rPr lang="en-US" altLang="zh-CN"/>
              <a:t>V</a:t>
            </a:r>
            <a:r>
              <a:rPr lang="en-US" altLang="zh-CN" baseline="-25000"/>
              <a:t>BE </a:t>
            </a:r>
            <a:r>
              <a:rPr lang="en-US" altLang="zh-CN"/>
              <a:t>= 0V, i</a:t>
            </a:r>
            <a:r>
              <a:rPr lang="en-US" altLang="zh-CN" baseline="-25000"/>
              <a:t>B</a:t>
            </a:r>
            <a:r>
              <a:rPr lang="en-US" altLang="zh-CN"/>
              <a:t> = 0, i</a:t>
            </a:r>
            <a:r>
              <a:rPr lang="en-US" altLang="zh-CN" baseline="-25000"/>
              <a:t>C</a:t>
            </a:r>
            <a:r>
              <a:rPr lang="en-US" altLang="zh-CN"/>
              <a:t> = 0, c—e</a:t>
            </a:r>
            <a:r>
              <a:rPr lang="zh-CN" altLang="en-US"/>
              <a:t>间“断开” 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0" descr="图片1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2708275"/>
            <a:ext cx="3992563" cy="3941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491" name="Picture 8" descr="3-5-3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4563" y="2133600"/>
            <a:ext cx="3992562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三、双极型三极管的基本开关电路</a:t>
            </a:r>
            <a:endParaRPr lang="zh-CN" altLang="en-US"/>
          </a:p>
        </p:txBody>
      </p:sp>
      <p:sp>
        <p:nvSpPr>
          <p:cNvPr id="237572" name="AutoShape 4"/>
          <p:cNvSpPr>
            <a:spLocks noChangeArrowheads="1"/>
          </p:cNvSpPr>
          <p:nvPr/>
        </p:nvSpPr>
        <p:spPr bwMode="auto">
          <a:xfrm>
            <a:off x="2208213" y="1557338"/>
            <a:ext cx="4752975" cy="1150937"/>
          </a:xfrm>
          <a:prstGeom prst="wedgeEllipseCallout">
            <a:avLst>
              <a:gd name="adj1" fmla="val 71676"/>
              <a:gd name="adj2" fmla="val 183519"/>
            </a:avLst>
          </a:prstGeom>
          <a:solidFill>
            <a:srgbClr val="99CCFF">
              <a:alpha val="38000"/>
            </a:srgbClr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只要参数合理：</a:t>
            </a:r>
            <a:endParaRPr lang="zh-CN" altLang="en-US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IL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截止，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OH</a:t>
            </a:r>
            <a:endParaRPr lang="en-US" altLang="zh-CN" sz="12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400" b="1">
                <a:effectLst>
                  <a:outerShdw blurRad="38100" dist="38100" dir="2700000" algn="tl">
                    <a:srgbClr val="FFFFFF"/>
                  </a:outerShdw>
                </a:effectLst>
              </a:rPr>
              <a:t>IH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导通，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OL</a:t>
            </a:r>
            <a:endParaRPr lang="en-US" altLang="zh-CN" sz="12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endParaRPr lang="en-US" altLang="zh-CN" sz="32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 flipV="1">
            <a:off x="4440238" y="4652963"/>
            <a:ext cx="3600450" cy="9366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476250"/>
            <a:ext cx="7427913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工作状态分析：</a:t>
            </a:r>
            <a:endParaRPr lang="zh-CN" altLang="en-US"/>
          </a:p>
        </p:txBody>
      </p:sp>
      <p:graphicFrame>
        <p:nvGraphicFramePr>
          <p:cNvPr id="238595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1992313" y="1412875"/>
          <a:ext cx="72691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name="公式" r:id="rId1" imgW="3848100" imgH="228600" progId="Equation.3">
                  <p:embed/>
                </p:oleObj>
              </mc:Choice>
              <mc:Fallback>
                <p:oleObj name="公式" r:id="rId1" imgW="38481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412875"/>
                        <a:ext cx="72691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6" name="Object 4"/>
          <p:cNvGraphicFramePr>
            <a:graphicFrameLocks noChangeAspect="1"/>
          </p:cNvGraphicFramePr>
          <p:nvPr/>
        </p:nvGraphicFramePr>
        <p:xfrm>
          <a:off x="1919288" y="2205038"/>
          <a:ext cx="8353425" cy="2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公式" r:id="rId3" imgW="5003800" imgH="1320800" progId="Equation.3">
                  <p:embed/>
                </p:oleObj>
              </mc:Choice>
              <mc:Fallback>
                <p:oleObj name="公式" r:id="rId3" imgW="5003800" imgH="1320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205038"/>
                        <a:ext cx="8353425" cy="220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7" name="Object 5"/>
          <p:cNvGraphicFramePr>
            <a:graphicFrameLocks noChangeAspect="1"/>
          </p:cNvGraphicFramePr>
          <p:nvPr/>
        </p:nvGraphicFramePr>
        <p:xfrm>
          <a:off x="1919288" y="4581525"/>
          <a:ext cx="5976937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公式" r:id="rId5" imgW="3111500" imgH="723900" progId="Equation.3">
                  <p:embed/>
                </p:oleObj>
              </mc:Choice>
              <mc:Fallback>
                <p:oleObj name="公式" r:id="rId5" imgW="3111500" imgH="723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581525"/>
                        <a:ext cx="5976937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黑体" pitchFamily="49" charset="-122"/>
              </a:rPr>
              <a:t>与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557338"/>
            <a:ext cx="7127875" cy="1079500"/>
          </a:xfrm>
        </p:spPr>
        <p:txBody>
          <a:bodyPr>
            <a:normAutofit lnSpcReduction="20000"/>
          </a:bodyPr>
          <a:lstStyle/>
          <a:p>
            <a:pPr eaLnBrk="1" hangingPunct="1">
              <a:defRPr/>
            </a:pPr>
            <a:r>
              <a:rPr lang="zh-CN" altLang="en-US" sz="2800"/>
              <a:t>条件同时具备，结果发生</a:t>
            </a:r>
            <a:endParaRPr lang="zh-CN" altLang="en-US" sz="2800"/>
          </a:p>
          <a:p>
            <a:pPr eaLnBrk="1" hangingPunct="1">
              <a:defRPr/>
            </a:pPr>
            <a:r>
              <a:rPr lang="en-US" altLang="zh-CN" sz="2800" i="1"/>
              <a:t>Y=A </a:t>
            </a:r>
            <a:r>
              <a:rPr lang="en-US" altLang="zh-CN" sz="2800"/>
              <a:t> AND  </a:t>
            </a:r>
            <a:r>
              <a:rPr lang="en-US" altLang="zh-CN" sz="2800" i="1"/>
              <a:t>B  = A</a:t>
            </a:r>
            <a:r>
              <a:rPr lang="en-US" altLang="zh-CN" sz="2800"/>
              <a:t>&amp;</a:t>
            </a:r>
            <a:r>
              <a:rPr lang="en-US" altLang="zh-CN" sz="2800" i="1"/>
              <a:t>B=A</a:t>
            </a:r>
            <a:r>
              <a:rPr lang="en-US" altLang="zh-CN" sz="2800" i="1">
                <a:cs typeface="Times New Roman" panose="02020503050405090304" pitchFamily="18" charset="0"/>
              </a:rPr>
              <a:t>·</a:t>
            </a:r>
            <a:r>
              <a:rPr lang="en-US" altLang="zh-CN" sz="2800" i="1"/>
              <a:t>B=AB</a:t>
            </a:r>
            <a:endParaRPr lang="en-US" altLang="zh-CN" sz="2800" i="1"/>
          </a:p>
        </p:txBody>
      </p:sp>
      <p:graphicFrame>
        <p:nvGraphicFramePr>
          <p:cNvPr id="19518" name="Group 62"/>
          <p:cNvGraphicFramePr>
            <a:graphicFrameLocks noGrp="1"/>
          </p:cNvGraphicFramePr>
          <p:nvPr/>
        </p:nvGraphicFramePr>
        <p:xfrm>
          <a:off x="2927350" y="2924175"/>
          <a:ext cx="2232025" cy="3213102"/>
        </p:xfrm>
        <a:graphic>
          <a:graphicData uri="http://schemas.openxmlformats.org/drawingml/2006/table">
            <a:tbl>
              <a:tblPr/>
              <a:tblGrid>
                <a:gridCol w="1368425"/>
                <a:gridCol w="863600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     B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40" name="Object 56"/>
          <p:cNvGraphicFramePr>
            <a:graphicFrameLocks noChangeAspect="1"/>
          </p:cNvGraphicFramePr>
          <p:nvPr>
            <p:ph sz="half" idx="2"/>
          </p:nvPr>
        </p:nvGraphicFramePr>
        <p:xfrm>
          <a:off x="7464425" y="2492375"/>
          <a:ext cx="3006725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Photo Editor Photo" r:id="rId1" imgW="4810125" imgH="6105525" progId="MSPhotoEd.3">
                  <p:embed/>
                </p:oleObj>
              </mc:Choice>
              <mc:Fallback>
                <p:oleObj name="Photo Editor Photo" r:id="rId1" imgW="4810125" imgH="6105525" progId="MSPhotoEd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2492375"/>
                        <a:ext cx="3006725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3-5-4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0" y="1341438"/>
            <a:ext cx="8137525" cy="3717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217197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图解分析法：</a:t>
            </a:r>
            <a:endParaRPr lang="zh-CN" altLang="en-US"/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3254375" y="5157788"/>
          <a:ext cx="40973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公式" r:id="rId2" imgW="1993900" imgH="457200" progId="Equation.3">
                  <p:embed/>
                </p:oleObj>
              </mc:Choice>
              <mc:Fallback>
                <p:oleObj name="公式" r:id="rId2" imgW="1993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5157788"/>
                        <a:ext cx="40973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8" descr="3-5-5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1038" y="2649538"/>
            <a:ext cx="8137525" cy="2933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四、三极管的开关等效电路</a:t>
            </a:r>
            <a:endParaRPr lang="zh-CN" altLang="en-US"/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>
            <a:off x="2351088" y="1700213"/>
            <a:ext cx="18002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截止状态</a:t>
            </a:r>
            <a:endParaRPr lang="zh-CN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0645" name="Text Box 5"/>
          <p:cNvSpPr txBox="1">
            <a:spLocks noChangeArrowheads="1"/>
          </p:cNvSpPr>
          <p:nvPr/>
        </p:nvSpPr>
        <p:spPr bwMode="auto">
          <a:xfrm>
            <a:off x="5232400" y="1700213"/>
            <a:ext cx="237648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饱和导通状态</a:t>
            </a:r>
            <a:endParaRPr lang="zh-CN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4511675" y="1700213"/>
            <a:ext cx="0" cy="43211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6" name="Rectangle 6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/>
          </a:p>
        </p:txBody>
      </p:sp>
      <p:graphicFrame>
        <p:nvGraphicFramePr>
          <p:cNvPr id="67587" name="Object 7"/>
          <p:cNvGraphicFramePr>
            <a:graphicFrameLocks noChangeAspect="1"/>
          </p:cNvGraphicFramePr>
          <p:nvPr/>
        </p:nvGraphicFramePr>
        <p:xfrm>
          <a:off x="1981200" y="679450"/>
          <a:ext cx="8382000" cy="617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6" name="位图图像" r:id="rId1" imgW="5505450" imgH="4057650" progId="Paint.Picture">
                  <p:embed/>
                </p:oleObj>
              </mc:Choice>
              <mc:Fallback>
                <p:oleObj name="位图图像" r:id="rId1" imgW="5505450" imgH="405765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79450"/>
                        <a:ext cx="8382000" cy="617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8" name="Object 8"/>
          <p:cNvGraphicFramePr>
            <a:graphicFrameLocks noChangeAspect="1"/>
          </p:cNvGraphicFramePr>
          <p:nvPr/>
        </p:nvGraphicFramePr>
        <p:xfrm>
          <a:off x="4572000" y="1219200"/>
          <a:ext cx="6953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7" name="位图图像" r:id="rId3" imgW="476250" imgH="200025" progId="Paint.Picture">
                  <p:embed/>
                </p:oleObj>
              </mc:Choice>
              <mc:Fallback>
                <p:oleObj name="位图图像" r:id="rId3" imgW="476250" imgH="200025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19200"/>
                        <a:ext cx="6953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9" name="Object 9"/>
          <p:cNvGraphicFramePr>
            <a:graphicFrameLocks noChangeAspect="1"/>
          </p:cNvGraphicFramePr>
          <p:nvPr/>
        </p:nvGraphicFramePr>
        <p:xfrm>
          <a:off x="4267200" y="1828800"/>
          <a:ext cx="14906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位图图像" r:id="rId5" imgW="1000125" imgH="314325" progId="Paint.Picture">
                  <p:embed/>
                </p:oleObj>
              </mc:Choice>
              <mc:Fallback>
                <p:oleObj name="位图图像" r:id="rId5" imgW="1000125" imgH="314325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828800"/>
                        <a:ext cx="149066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0" name="Object 10"/>
          <p:cNvGraphicFramePr>
            <a:graphicFrameLocks noChangeAspect="1"/>
          </p:cNvGraphicFramePr>
          <p:nvPr/>
        </p:nvGraphicFramePr>
        <p:xfrm>
          <a:off x="4648200" y="2438400"/>
          <a:ext cx="6858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位图图像" r:id="rId7" imgW="409575" imgH="209550" progId="Paint.Picture">
                  <p:embed/>
                </p:oleObj>
              </mc:Choice>
              <mc:Fallback>
                <p:oleObj name="位图图像" r:id="rId7" imgW="409575" imgH="209550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38400"/>
                        <a:ext cx="68580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1" name="Object 11"/>
          <p:cNvGraphicFramePr>
            <a:graphicFrameLocks noChangeAspect="1"/>
          </p:cNvGraphicFramePr>
          <p:nvPr/>
        </p:nvGraphicFramePr>
        <p:xfrm>
          <a:off x="4419600" y="3048000"/>
          <a:ext cx="10001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0" name="位图图像" r:id="rId9" imgW="628650" imgH="257175" progId="Paint.Picture">
                  <p:embed/>
                </p:oleObj>
              </mc:Choice>
              <mc:Fallback>
                <p:oleObj name="位图图像" r:id="rId9" imgW="628650" imgH="257175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048000"/>
                        <a:ext cx="10001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2" name="Object 12"/>
          <p:cNvGraphicFramePr>
            <a:graphicFrameLocks noChangeAspect="1"/>
          </p:cNvGraphicFramePr>
          <p:nvPr/>
        </p:nvGraphicFramePr>
        <p:xfrm>
          <a:off x="4343400" y="3962400"/>
          <a:ext cx="1143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1" name="位图图像" r:id="rId11" imgW="809625" imgH="800100" progId="Paint.Picture">
                  <p:embed/>
                </p:oleObj>
              </mc:Choice>
              <mc:Fallback>
                <p:oleObj name="位图图像" r:id="rId11" imgW="809625" imgH="800100" progId="Paint.Picture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962400"/>
                        <a:ext cx="11430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3" name="Object 13"/>
          <p:cNvGraphicFramePr>
            <a:graphicFrameLocks noChangeAspect="1"/>
          </p:cNvGraphicFramePr>
          <p:nvPr/>
        </p:nvGraphicFramePr>
        <p:xfrm>
          <a:off x="4038600" y="5597525"/>
          <a:ext cx="17716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2" name="位图图像" r:id="rId13" imgW="1257300" imgH="333375" progId="Paint.Picture">
                  <p:embed/>
                </p:oleObj>
              </mc:Choice>
              <mc:Fallback>
                <p:oleObj name="位图图像" r:id="rId13" imgW="1257300" imgH="333375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97525"/>
                        <a:ext cx="17716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4" name="Object 14"/>
          <p:cNvGraphicFramePr>
            <a:graphicFrameLocks noChangeAspect="1"/>
          </p:cNvGraphicFramePr>
          <p:nvPr/>
        </p:nvGraphicFramePr>
        <p:xfrm>
          <a:off x="6553200" y="1219200"/>
          <a:ext cx="96678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3" name="位图图像" r:id="rId15" imgW="714375" imgH="209550" progId="Paint.Picture">
                  <p:embed/>
                </p:oleObj>
              </mc:Choice>
              <mc:Fallback>
                <p:oleObj name="位图图像" r:id="rId15" imgW="714375" imgH="209550" progId="Paint.Picture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219200"/>
                        <a:ext cx="966788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5" name="Object 15"/>
          <p:cNvGraphicFramePr>
            <a:graphicFrameLocks noChangeAspect="1"/>
          </p:cNvGraphicFramePr>
          <p:nvPr/>
        </p:nvGraphicFramePr>
        <p:xfrm>
          <a:off x="5943600" y="1793875"/>
          <a:ext cx="19812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4" name="位图图像" r:id="rId17" imgW="1219200" imgH="276225" progId="Paint.Picture">
                  <p:embed/>
                </p:oleObj>
              </mc:Choice>
              <mc:Fallback>
                <p:oleObj name="位图图像" r:id="rId17" imgW="1219200" imgH="276225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793875"/>
                        <a:ext cx="1981200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6" name="Object 16"/>
          <p:cNvGraphicFramePr>
            <a:graphicFrameLocks noChangeAspect="1"/>
          </p:cNvGraphicFramePr>
          <p:nvPr/>
        </p:nvGraphicFramePr>
        <p:xfrm>
          <a:off x="6172200" y="2438400"/>
          <a:ext cx="12811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5" name="位图图像" r:id="rId19" imgW="733425" imgH="209550" progId="Paint.Picture">
                  <p:embed/>
                </p:oleObj>
              </mc:Choice>
              <mc:Fallback>
                <p:oleObj name="位图图像" r:id="rId19" imgW="733425" imgH="209550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38400"/>
                        <a:ext cx="12811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7" name="Object 17"/>
          <p:cNvGraphicFramePr>
            <a:graphicFrameLocks noChangeAspect="1"/>
          </p:cNvGraphicFramePr>
          <p:nvPr/>
        </p:nvGraphicFramePr>
        <p:xfrm>
          <a:off x="6096000" y="2971800"/>
          <a:ext cx="15478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6" name="位图图像" r:id="rId21" imgW="962025" imgH="209550" progId="Paint.Picture">
                  <p:embed/>
                </p:oleObj>
              </mc:Choice>
              <mc:Fallback>
                <p:oleObj name="位图图像" r:id="rId21" imgW="962025" imgH="209550" progId="Paint.Picture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971800"/>
                        <a:ext cx="15478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8" name="Object 18"/>
          <p:cNvGraphicFramePr>
            <a:graphicFrameLocks noChangeAspect="1"/>
          </p:cNvGraphicFramePr>
          <p:nvPr/>
        </p:nvGraphicFramePr>
        <p:xfrm>
          <a:off x="8382000" y="3810000"/>
          <a:ext cx="1671638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name="位图图像" r:id="rId23" imgW="1209675" imgH="923925" progId="Paint.Picture">
                  <p:embed/>
                </p:oleObj>
              </mc:Choice>
              <mc:Fallback>
                <p:oleObj name="位图图像" r:id="rId23" imgW="1209675" imgH="923925" progId="Paint.Picture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3810000"/>
                        <a:ext cx="1671638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9" name="Object 19"/>
          <p:cNvGraphicFramePr>
            <a:graphicFrameLocks noChangeAspect="1"/>
          </p:cNvGraphicFramePr>
          <p:nvPr/>
        </p:nvGraphicFramePr>
        <p:xfrm>
          <a:off x="6629400" y="5638800"/>
          <a:ext cx="5334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位图图像" r:id="rId25" imgW="361950" imgH="247650" progId="Paint.Picture">
                  <p:embed/>
                </p:oleObj>
              </mc:Choice>
              <mc:Fallback>
                <p:oleObj name="位图图像" r:id="rId25" imgW="361950" imgH="247650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638800"/>
                        <a:ext cx="5334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0" name="Object 20"/>
          <p:cNvGraphicFramePr>
            <a:graphicFrameLocks noChangeAspect="1"/>
          </p:cNvGraphicFramePr>
          <p:nvPr/>
        </p:nvGraphicFramePr>
        <p:xfrm>
          <a:off x="8610600" y="1143000"/>
          <a:ext cx="8667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9" name="位图图像" r:id="rId27" imgW="514350" imgH="238125" progId="Paint.Picture">
                  <p:embed/>
                </p:oleObj>
              </mc:Choice>
              <mc:Fallback>
                <p:oleObj name="位图图像" r:id="rId27" imgW="514350" imgH="238125" progId="Paint.Picture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143000"/>
                        <a:ext cx="8667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1" name="Object 21"/>
          <p:cNvGraphicFramePr>
            <a:graphicFrameLocks noChangeAspect="1"/>
          </p:cNvGraphicFramePr>
          <p:nvPr/>
        </p:nvGraphicFramePr>
        <p:xfrm>
          <a:off x="8153400" y="1752600"/>
          <a:ext cx="1943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位图图像" r:id="rId29" imgW="1143000" imgH="304800" progId="Paint.Picture">
                  <p:embed/>
                </p:oleObj>
              </mc:Choice>
              <mc:Fallback>
                <p:oleObj name="位图图像" r:id="rId29" imgW="1143000" imgH="304800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752600"/>
                        <a:ext cx="19431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2" name="Object 22"/>
          <p:cNvGraphicFramePr>
            <a:graphicFrameLocks noChangeAspect="1"/>
          </p:cNvGraphicFramePr>
          <p:nvPr/>
        </p:nvGraphicFramePr>
        <p:xfrm>
          <a:off x="8382000" y="2438400"/>
          <a:ext cx="1543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1" name="位图图像" r:id="rId31" imgW="1104900" imgH="266700" progId="Paint.Picture">
                  <p:embed/>
                </p:oleObj>
              </mc:Choice>
              <mc:Fallback>
                <p:oleObj name="位图图像" r:id="rId31" imgW="1104900" imgH="266700" progId="Paint.Picture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2438400"/>
                        <a:ext cx="15430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3" name="Object 23"/>
          <p:cNvGraphicFramePr>
            <a:graphicFrameLocks noChangeAspect="1"/>
          </p:cNvGraphicFramePr>
          <p:nvPr/>
        </p:nvGraphicFramePr>
        <p:xfrm>
          <a:off x="8229600" y="2971800"/>
          <a:ext cx="18049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2" name="位图图像" r:id="rId33" imgW="1171575" imgH="285750" progId="Paint.Picture">
                  <p:embed/>
                </p:oleObj>
              </mc:Choice>
              <mc:Fallback>
                <p:oleObj name="位图图像" r:id="rId33" imgW="1171575" imgH="285750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971800"/>
                        <a:ext cx="18049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4" name="Object 24"/>
          <p:cNvGraphicFramePr>
            <a:graphicFrameLocks noChangeAspect="1"/>
          </p:cNvGraphicFramePr>
          <p:nvPr/>
        </p:nvGraphicFramePr>
        <p:xfrm>
          <a:off x="6172200" y="3886200"/>
          <a:ext cx="167640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3" name="位图图像" r:id="rId35" imgW="1181100" imgH="838200" progId="Paint.Picture">
                  <p:embed/>
                </p:oleObj>
              </mc:Choice>
              <mc:Fallback>
                <p:oleObj name="位图图像" r:id="rId35" imgW="1181100" imgH="838200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886200"/>
                        <a:ext cx="1676400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25" name="Object 25"/>
          <p:cNvGraphicFramePr>
            <a:graphicFrameLocks noChangeAspect="1"/>
          </p:cNvGraphicFramePr>
          <p:nvPr/>
        </p:nvGraphicFramePr>
        <p:xfrm>
          <a:off x="8305800" y="5486400"/>
          <a:ext cx="16954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位图图像" r:id="rId37" imgW="1104900" imgH="342900" progId="Paint.Picture">
                  <p:embed/>
                </p:oleObj>
              </mc:Choice>
              <mc:Fallback>
                <p:oleObj name="位图图像" r:id="rId37" imgW="1104900" imgH="342900" progId="Paint.Picture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5486400"/>
                        <a:ext cx="16954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1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1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1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1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3-5-6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288" y="1628775"/>
            <a:ext cx="5414962" cy="417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5" y="483262"/>
            <a:ext cx="10364451" cy="159617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/>
              <a:t>五、动态开关特性</a:t>
            </a:r>
            <a:endParaRPr lang="zh-CN" altLang="en-US" sz="4000"/>
          </a:p>
        </p:txBody>
      </p:sp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7464425" y="1557338"/>
            <a:ext cx="2736850" cy="34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从二极管已知，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结存在电容效应。</a:t>
            </a: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在饱和与截止两个状态之间转换时，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的变化将滞后于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的变化也滞后于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7" name="Picture 9" descr="3-5-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3213100"/>
            <a:ext cx="51244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1" name="Rectangle 3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六 </a:t>
            </a:r>
            <a:r>
              <a:rPr lang="zh-CN" altLang="en-US" sz="3200"/>
              <a:t>、</a:t>
            </a:r>
            <a:r>
              <a:rPr lang="zh-CN" altLang="en-US"/>
              <a:t>三极管反相器</a:t>
            </a:r>
            <a:endParaRPr lang="zh-CN" altLang="en-US"/>
          </a:p>
        </p:txBody>
      </p:sp>
      <p:sp>
        <p:nvSpPr>
          <p:cNvPr id="2426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19288" y="1341438"/>
            <a:ext cx="8137525" cy="457676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三极管的基本开关电路就是</a:t>
            </a:r>
            <a:r>
              <a:rPr lang="zh-CN" altLang="en-US">
                <a:ea typeface="黑体" pitchFamily="49" charset="-122"/>
              </a:rPr>
              <a:t>非</a:t>
            </a:r>
            <a:r>
              <a:rPr lang="zh-CN" altLang="en-US"/>
              <a:t>门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					实际应用中，为保证					</a:t>
            </a:r>
            <a:r>
              <a:rPr lang="en-US" altLang="zh-CN"/>
              <a:t>VI=V</a:t>
            </a:r>
            <a:r>
              <a:rPr lang="en-US" altLang="zh-CN" baseline="-25000"/>
              <a:t>IL</a:t>
            </a:r>
            <a:r>
              <a:rPr lang="zh-CN" altLang="en-US"/>
              <a:t>时</a:t>
            </a:r>
            <a:r>
              <a:rPr lang="en-US" altLang="zh-CN"/>
              <a:t>T</a:t>
            </a:r>
            <a:r>
              <a:rPr lang="zh-CN" altLang="en-US"/>
              <a:t>可靠截止，常在                  				输入接入负压。</a:t>
            </a:r>
            <a:endParaRPr lang="zh-CN" altLang="en-US"/>
          </a:p>
          <a:p>
            <a:pPr eaLnBrk="1" hangingPunct="1">
              <a:buFontTx/>
              <a:buNone/>
              <a:defRPr/>
            </a:pPr>
            <a:r>
              <a:rPr lang="zh-CN" altLang="en-US"/>
              <a:t>                                           </a:t>
            </a:r>
            <a:endParaRPr lang="zh-CN" altLang="en-US"/>
          </a:p>
          <a:p>
            <a:pPr eaLnBrk="1" hangingPunct="1">
              <a:defRPr/>
            </a:pPr>
            <a:endParaRPr lang="zh-CN" altLang="en-US"/>
          </a:p>
          <a:p>
            <a:pPr eaLnBrk="1" hangingPunct="1">
              <a:buFontTx/>
              <a:buNone/>
              <a:defRPr/>
            </a:pPr>
            <a:endParaRPr lang="en-US" altLang="zh-CN"/>
          </a:p>
        </p:txBody>
      </p:sp>
      <p:sp>
        <p:nvSpPr>
          <p:cNvPr id="242694" name="AutoShape 6"/>
          <p:cNvSpPr>
            <a:spLocks noChangeArrowheads="1"/>
          </p:cNvSpPr>
          <p:nvPr/>
        </p:nvSpPr>
        <p:spPr bwMode="auto">
          <a:xfrm rot="1945953">
            <a:off x="5303838" y="3933825"/>
            <a:ext cx="1079500" cy="719138"/>
          </a:xfrm>
          <a:prstGeom prst="rightArrow">
            <a:avLst>
              <a:gd name="adj1" fmla="val 50000"/>
              <a:gd name="adj2" fmla="val 375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2695" name="AutoShape 7"/>
          <p:cNvSpPr>
            <a:spLocks noChangeArrowheads="1"/>
          </p:cNvSpPr>
          <p:nvPr/>
        </p:nvSpPr>
        <p:spPr bwMode="auto">
          <a:xfrm>
            <a:off x="2063750" y="4652963"/>
            <a:ext cx="3024188" cy="2016125"/>
          </a:xfrm>
          <a:prstGeom prst="wedgeEllipseCallout">
            <a:avLst>
              <a:gd name="adj1" fmla="val 68375"/>
              <a:gd name="adj2" fmla="val 21889"/>
            </a:avLst>
          </a:prstGeom>
          <a:solidFill>
            <a:srgbClr val="99CC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参数合理？</a:t>
            </a:r>
            <a:endParaRPr lang="zh-CN" altLang="en-US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IL</a:t>
            </a: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截止，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OH</a:t>
            </a:r>
            <a:endParaRPr lang="en-US" altLang="zh-CN" sz="2000" b="1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VI=VIH</a:t>
            </a: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截止，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FFFFFF"/>
                  </a:outerShdw>
                </a:effectLst>
              </a:rPr>
              <a:t>OL</a:t>
            </a:r>
            <a:endParaRPr lang="en-US" altLang="zh-CN" sz="2000" b="1" baseline="-2500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 eaLnBrk="1" hangingPunct="1">
              <a:defRPr/>
            </a:pP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242696" name="Picture 8" descr="3-5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060575"/>
            <a:ext cx="24161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2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2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2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2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2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3" descr="3-5-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268413"/>
            <a:ext cx="4392613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例</a:t>
            </a:r>
            <a:r>
              <a:rPr lang="en-US" altLang="zh-CN"/>
              <a:t>3.5.1</a:t>
            </a:r>
            <a:r>
              <a:rPr lang="zh-CN" altLang="en-US"/>
              <a:t>：计算参数设计是否合理</a:t>
            </a:r>
            <a:endParaRPr lang="zh-CN" altLang="en-US"/>
          </a:p>
        </p:txBody>
      </p:sp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4943475" y="1341438"/>
            <a:ext cx="7191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5V</a:t>
            </a:r>
            <a:endParaRPr lang="en-US" altLang="zh-CN" b="1"/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4367213" y="5013325"/>
            <a:ext cx="7191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  <a:r>
              <a:rPr lang="en-US" altLang="zh-CN" b="1"/>
              <a:t>8V</a:t>
            </a:r>
            <a:endParaRPr lang="en-US" altLang="zh-CN" b="1"/>
          </a:p>
        </p:txBody>
      </p:sp>
      <p:sp>
        <p:nvSpPr>
          <p:cNvPr id="70662" name="Text Box 7"/>
          <p:cNvSpPr txBox="1">
            <a:spLocks noChangeArrowheads="1"/>
          </p:cNvSpPr>
          <p:nvPr/>
        </p:nvSpPr>
        <p:spPr bwMode="auto">
          <a:xfrm>
            <a:off x="3035300" y="2852738"/>
            <a:ext cx="11160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3.3K</a:t>
            </a:r>
            <a:r>
              <a:rPr lang="el-GR" altLang="zh-CN" b="1">
                <a:cs typeface="Arial" panose="020B0604020202090204" pitchFamily="34" charset="0"/>
              </a:rPr>
              <a:t>Ω</a:t>
            </a:r>
            <a:endParaRPr lang="el-GR" altLang="zh-CN" b="1">
              <a:cs typeface="Arial" panose="020B0604020202090204" pitchFamily="34" charset="0"/>
            </a:endParaRPr>
          </a:p>
        </p:txBody>
      </p:sp>
      <p:sp>
        <p:nvSpPr>
          <p:cNvPr id="70663" name="Text Box 8"/>
          <p:cNvSpPr txBox="1">
            <a:spLocks noChangeArrowheads="1"/>
          </p:cNvSpPr>
          <p:nvPr/>
        </p:nvSpPr>
        <p:spPr bwMode="auto">
          <a:xfrm>
            <a:off x="2495550" y="4221163"/>
            <a:ext cx="10445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10K</a:t>
            </a:r>
            <a:r>
              <a:rPr lang="el-GR" altLang="zh-CN" b="1">
                <a:cs typeface="Arial" panose="020B0604020202090204" pitchFamily="34" charset="0"/>
              </a:rPr>
              <a:t>Ω</a:t>
            </a:r>
            <a:endParaRPr lang="el-GR" altLang="zh-CN" b="1">
              <a:cs typeface="Arial" panose="020B0604020202090204" pitchFamily="34" charset="0"/>
            </a:endParaRPr>
          </a:p>
        </p:txBody>
      </p:sp>
      <p:sp>
        <p:nvSpPr>
          <p:cNvPr id="70664" name="Text Box 9"/>
          <p:cNvSpPr txBox="1">
            <a:spLocks noChangeArrowheads="1"/>
          </p:cNvSpPr>
          <p:nvPr/>
        </p:nvSpPr>
        <p:spPr bwMode="auto">
          <a:xfrm>
            <a:off x="3719513" y="1989138"/>
            <a:ext cx="7191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1K</a:t>
            </a:r>
            <a:r>
              <a:rPr lang="el-GR" altLang="zh-CN" b="1">
                <a:cs typeface="Arial" panose="020B0604020202090204" pitchFamily="34" charset="0"/>
              </a:rPr>
              <a:t>Ω</a:t>
            </a:r>
            <a:endParaRPr lang="el-GR" altLang="zh-CN" b="1">
              <a:cs typeface="Arial" panose="020B0604020202090204" pitchFamily="34" charset="0"/>
            </a:endParaRPr>
          </a:p>
        </p:txBody>
      </p:sp>
      <p:sp>
        <p:nvSpPr>
          <p:cNvPr id="70665" name="Text Box 10"/>
          <p:cNvSpPr txBox="1">
            <a:spLocks noChangeArrowheads="1"/>
          </p:cNvSpPr>
          <p:nvPr/>
        </p:nvSpPr>
        <p:spPr bwMode="auto">
          <a:xfrm>
            <a:off x="4656138" y="3716338"/>
            <a:ext cx="2087562" cy="78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zh-CN" b="1">
                <a:cs typeface="Arial" panose="020B0604020202090204" pitchFamily="34" charset="0"/>
              </a:rPr>
              <a:t>β</a:t>
            </a:r>
            <a:r>
              <a:rPr lang="en-US" altLang="zh-CN" b="1">
                <a:cs typeface="Arial" panose="020B0604020202090204" pitchFamily="34" charset="0"/>
              </a:rPr>
              <a:t>=20</a:t>
            </a:r>
            <a:endParaRPr lang="en-US" altLang="zh-CN" b="1">
              <a:cs typeface="Arial" panose="020B060402020209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>
                <a:cs typeface="Arial" panose="020B0604020202090204" pitchFamily="34" charset="0"/>
              </a:rPr>
              <a:t>V</a:t>
            </a:r>
            <a:r>
              <a:rPr lang="en-US" altLang="zh-CN" b="1" baseline="-25000">
                <a:cs typeface="Arial" panose="020B0604020202090204" pitchFamily="34" charset="0"/>
              </a:rPr>
              <a:t>CE</a:t>
            </a:r>
            <a:r>
              <a:rPr lang="en-US" altLang="zh-CN" b="1">
                <a:cs typeface="Arial" panose="020B0604020202090204" pitchFamily="34" charset="0"/>
              </a:rPr>
              <a:t>(sat) = 0.1V</a:t>
            </a:r>
            <a:endParaRPr lang="el-GR" altLang="zh-CN" b="1">
              <a:cs typeface="Arial" panose="020B0604020202090204" pitchFamily="34" charset="0"/>
            </a:endParaRPr>
          </a:p>
        </p:txBody>
      </p:sp>
      <p:sp>
        <p:nvSpPr>
          <p:cNvPr id="70666" name="Text Box 11"/>
          <p:cNvSpPr txBox="1">
            <a:spLocks noChangeArrowheads="1"/>
          </p:cNvSpPr>
          <p:nvPr/>
        </p:nvSpPr>
        <p:spPr bwMode="auto">
          <a:xfrm>
            <a:off x="1919288" y="1773238"/>
            <a:ext cx="1368425" cy="78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V</a:t>
            </a:r>
            <a:r>
              <a:rPr lang="en-US" altLang="zh-CN" b="1" baseline="-25000"/>
              <a:t>IH</a:t>
            </a:r>
            <a:r>
              <a:rPr lang="en-US" altLang="zh-CN" b="1"/>
              <a:t>=5V</a:t>
            </a:r>
            <a:endParaRPr lang="en-US" altLang="zh-CN" b="1"/>
          </a:p>
          <a:p>
            <a:pPr eaLnBrk="1" hangingPunct="1">
              <a:spcBef>
                <a:spcPct val="50000"/>
              </a:spcBef>
            </a:pPr>
            <a:r>
              <a:rPr lang="en-US" altLang="zh-CN" b="1"/>
              <a:t>V</a:t>
            </a:r>
            <a:r>
              <a:rPr lang="en-US" altLang="zh-CN" b="1" baseline="-25000"/>
              <a:t>IL</a:t>
            </a:r>
            <a:r>
              <a:rPr lang="en-US" altLang="zh-CN" b="1"/>
              <a:t>=0V</a:t>
            </a:r>
            <a:endParaRPr lang="en-US" altLang="zh-CN" b="1"/>
          </a:p>
        </p:txBody>
      </p:sp>
      <p:pic>
        <p:nvPicPr>
          <p:cNvPr id="243726" name="Picture 14" descr="3-5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773238"/>
            <a:ext cx="389255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44" name="Picture 8" descr="3-5-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700213"/>
            <a:ext cx="389255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例</a:t>
            </a:r>
            <a:r>
              <a:rPr lang="en-US" altLang="zh-CN"/>
              <a:t>3.5.1</a:t>
            </a:r>
            <a:r>
              <a:rPr lang="zh-CN" altLang="en-US"/>
              <a:t>：计算参数设计是否合理</a:t>
            </a:r>
            <a:endParaRPr lang="zh-CN" altLang="en-US"/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196975"/>
            <a:ext cx="8137525" cy="647700"/>
          </a:xfrm>
        </p:spPr>
        <p:txBody>
          <a:bodyPr/>
          <a:lstStyle/>
          <a:p>
            <a:pPr marL="533400" indent="-533400" eaLnBrk="1" hangingPunct="1">
              <a:buFontTx/>
              <a:buAutoNum type="circleNumDbPlain"/>
              <a:defRPr/>
            </a:pPr>
            <a:r>
              <a:rPr lang="zh-CN" altLang="en-US"/>
              <a:t>将发射极外接电路化为等效的</a:t>
            </a:r>
            <a:r>
              <a:rPr lang="en-US" altLang="zh-CN"/>
              <a:t>V</a:t>
            </a:r>
            <a:r>
              <a:rPr lang="en-US" altLang="zh-CN" baseline="-25000"/>
              <a:t>B</a:t>
            </a:r>
            <a:r>
              <a:rPr lang="zh-CN" altLang="en-US"/>
              <a:t>与</a:t>
            </a:r>
            <a:r>
              <a:rPr lang="en-US" altLang="zh-CN"/>
              <a:t>R</a:t>
            </a:r>
            <a:r>
              <a:rPr lang="en-US" altLang="zh-CN" baseline="-25000"/>
              <a:t>B</a:t>
            </a:r>
            <a:r>
              <a:rPr lang="zh-CN" altLang="en-US"/>
              <a:t>电路</a:t>
            </a:r>
            <a:endParaRPr lang="zh-CN" altLang="en-US"/>
          </a:p>
        </p:txBody>
      </p:sp>
      <p:sp>
        <p:nvSpPr>
          <p:cNvPr id="244742" name="AutoShape 6"/>
          <p:cNvSpPr>
            <a:spLocks noChangeArrowheads="1"/>
          </p:cNvSpPr>
          <p:nvPr/>
        </p:nvSpPr>
        <p:spPr bwMode="auto">
          <a:xfrm>
            <a:off x="5375275" y="2997200"/>
            <a:ext cx="1222375" cy="504825"/>
          </a:xfrm>
          <a:prstGeom prst="rightArrow">
            <a:avLst>
              <a:gd name="adj1" fmla="val 50000"/>
              <a:gd name="adj2" fmla="val 605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4743" name="Object 7"/>
          <p:cNvGraphicFramePr>
            <a:graphicFrameLocks noChangeAspect="1"/>
          </p:cNvGraphicFramePr>
          <p:nvPr/>
        </p:nvGraphicFramePr>
        <p:xfrm>
          <a:off x="1992313" y="5013325"/>
          <a:ext cx="5840412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公式" r:id="rId2" imgW="2476500" imgH="660400" progId="Equation.3">
                  <p:embed/>
                </p:oleObj>
              </mc:Choice>
              <mc:Fallback>
                <p:oleObj name="公式" r:id="rId2" imgW="2476500" imgH="660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5013325"/>
                        <a:ext cx="5840412" cy="155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4745" name="Picture 9" descr="3-5-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1844675"/>
            <a:ext cx="316865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24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2313" y="404813"/>
            <a:ext cx="8135937" cy="6264275"/>
          </a:xfrm>
        </p:spPr>
        <p:txBody>
          <a:bodyPr/>
          <a:lstStyle/>
          <a:p>
            <a:pPr marL="533400" indent="-533400" eaLnBrk="1" hangingPunct="1">
              <a:buFontTx/>
              <a:buAutoNum type="circleNumDbPlain" startAt="2"/>
              <a:defRPr/>
            </a:pPr>
            <a:r>
              <a:rPr lang="zh-CN" altLang="en-US"/>
              <a:t>当</a:t>
            </a: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r>
              <a:rPr lang="zh-CN" altLang="en-US"/>
              <a:t>当</a:t>
            </a: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r>
              <a:rPr lang="zh-CN" altLang="en-US"/>
              <a:t>又</a:t>
            </a: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r>
              <a:rPr lang="zh-CN" altLang="en-US"/>
              <a:t>因此，参数设计合理</a:t>
            </a:r>
            <a:endParaRPr lang="zh-CN" altLang="en-US"/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3071813" y="476250"/>
          <a:ext cx="5845175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0" name="公式" r:id="rId1" imgW="2781300" imgH="635000" progId="Equation.3">
                  <p:embed/>
                </p:oleObj>
              </mc:Choice>
              <mc:Fallback>
                <p:oleObj name="公式" r:id="rId1" imgW="2781300" imgH="63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476250"/>
                        <a:ext cx="5845175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3071813" y="1916113"/>
          <a:ext cx="6802437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1" name="公式" r:id="rId3" imgW="3454400" imgH="1092200" progId="Equation.3">
                  <p:embed/>
                </p:oleObj>
              </mc:Choice>
              <mc:Fallback>
                <p:oleObj name="公式" r:id="rId3" imgW="3454400" imgH="1092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916113"/>
                        <a:ext cx="6802437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3000375" y="4076700"/>
          <a:ext cx="5329238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公式" r:id="rId5" imgW="2463800" imgH="914400" progId="Equation.3">
                  <p:embed/>
                </p:oleObj>
              </mc:Choice>
              <mc:Fallback>
                <p:oleObj name="公式" r:id="rId5" imgW="24638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4076700"/>
                        <a:ext cx="5329238" cy="197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9" descr="3-5-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578" y="1196975"/>
            <a:ext cx="4681537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476250"/>
            <a:ext cx="8137525" cy="5327650"/>
          </a:xfrm>
        </p:spPr>
        <p:txBody>
          <a:bodyPr/>
          <a:lstStyle/>
          <a:p>
            <a:pPr marL="533400" indent="-533400" eaLnBrk="1" hangingPunct="1">
              <a:buFontTx/>
              <a:buNone/>
              <a:defRPr/>
            </a:pPr>
            <a:r>
              <a:rPr lang="en-US" altLang="zh-CN"/>
              <a:t>3.5.2 TTL</a:t>
            </a:r>
            <a:r>
              <a:rPr lang="zh-CN" altLang="en-US"/>
              <a:t>反相器的电路结构和工作原理</a:t>
            </a:r>
            <a:endParaRPr lang="zh-CN" altLang="en-US"/>
          </a:p>
          <a:p>
            <a:pPr marL="533400" indent="-533400" eaLnBrk="1" hangingPunct="1">
              <a:buFontTx/>
              <a:buNone/>
              <a:defRPr/>
            </a:pPr>
            <a:r>
              <a:rPr lang="zh-CN" altLang="en-US"/>
              <a:t>一、电路结构</a:t>
            </a:r>
            <a:endParaRPr lang="zh-CN" altLang="en-US"/>
          </a:p>
          <a:p>
            <a:pPr marL="533400" indent="-533400" eaLnBrk="1" hangingPunct="1">
              <a:buFontTx/>
              <a:buNone/>
              <a:defRPr/>
            </a:pPr>
            <a:r>
              <a:rPr lang="zh-CN" altLang="en-US"/>
              <a:t>设</a:t>
            </a:r>
            <a:endParaRPr lang="zh-CN" altLang="en-US"/>
          </a:p>
          <a:p>
            <a:pPr marL="533400" indent="-533400" eaLnBrk="1" hangingPunct="1">
              <a:buFontTx/>
              <a:buNone/>
              <a:defRPr/>
            </a:pPr>
            <a:endParaRPr lang="zh-CN" altLang="en-US"/>
          </a:p>
          <a:p>
            <a:pPr marL="533400" indent="-533400" eaLnBrk="1" hangingPunct="1">
              <a:buFontTx/>
              <a:buNone/>
              <a:defRPr/>
            </a:pPr>
            <a:endParaRPr lang="zh-CN" altLang="en-US"/>
          </a:p>
          <a:p>
            <a:pPr marL="533400" indent="-533400" eaLnBrk="1" hangingPunct="1">
              <a:buFontTx/>
              <a:buNone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/>
              <a:defRPr/>
            </a:pPr>
            <a:r>
              <a:rPr lang="zh-CN" altLang="en-US"/>
              <a:t>                   </a:t>
            </a:r>
            <a:endParaRPr lang="zh-CN" altLang="en-US"/>
          </a:p>
          <a:p>
            <a:pPr marL="533400" indent="-533400" eaLnBrk="1" hangingPunct="1">
              <a:buFontTx/>
              <a:buAutoNum type="circleNumDbPlain"/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/>
              <a:defRPr/>
            </a:pPr>
            <a:r>
              <a:rPr lang="zh-CN" altLang="en-US"/>
              <a:t>                 </a:t>
            </a:r>
            <a:endParaRPr lang="zh-CN" altLang="en-US"/>
          </a:p>
        </p:txBody>
      </p:sp>
      <p:graphicFrame>
        <p:nvGraphicFramePr>
          <p:cNvPr id="73732" name="Object 5"/>
          <p:cNvGraphicFramePr>
            <a:graphicFrameLocks noChangeAspect="1"/>
          </p:cNvGraphicFramePr>
          <p:nvPr/>
        </p:nvGraphicFramePr>
        <p:xfrm>
          <a:off x="2351088" y="1844675"/>
          <a:ext cx="3470275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公式" r:id="rId2" imgW="1727200" imgH="939800" progId="Equation.3">
                  <p:embed/>
                </p:oleObj>
              </mc:Choice>
              <mc:Fallback>
                <p:oleObj name="公式" r:id="rId2" imgW="17272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844675"/>
                        <a:ext cx="3470275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6"/>
          <p:cNvGraphicFramePr>
            <a:graphicFrameLocks noChangeAspect="1"/>
          </p:cNvGraphicFramePr>
          <p:nvPr/>
        </p:nvGraphicFramePr>
        <p:xfrm>
          <a:off x="2279650" y="4005263"/>
          <a:ext cx="325755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公式" r:id="rId4" imgW="1536700" imgH="457200" progId="Equation.3">
                  <p:embed/>
                </p:oleObj>
              </mc:Choice>
              <mc:Fallback>
                <p:oleObj name="公式" r:id="rId4" imgW="15367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4005263"/>
                        <a:ext cx="3257550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Object 7"/>
          <p:cNvGraphicFramePr>
            <a:graphicFrameLocks noChangeAspect="1"/>
          </p:cNvGraphicFramePr>
          <p:nvPr/>
        </p:nvGraphicFramePr>
        <p:xfrm>
          <a:off x="2279650" y="5084763"/>
          <a:ext cx="32448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公式" r:id="rId6" imgW="1536700" imgH="457200" progId="Equation.3">
                  <p:embed/>
                </p:oleObj>
              </mc:Choice>
              <mc:Fallback>
                <p:oleObj name="公式" r:id="rId6" imgW="15367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5084763"/>
                        <a:ext cx="32448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65" name="Text Box 17"/>
          <p:cNvSpPr txBox="1">
            <a:spLocks noChangeArrowheads="1"/>
          </p:cNvSpPr>
          <p:nvPr/>
        </p:nvSpPr>
        <p:spPr bwMode="auto">
          <a:xfrm>
            <a:off x="1774825" y="692150"/>
            <a:ext cx="38163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000" b="1">
                <a:latin typeface="Times New Roman" panose="02020503050405090304" pitchFamily="18" charset="0"/>
                <a:ea typeface="宋体" pitchFamily="2" charset="-122"/>
              </a:rPr>
              <a:t>一、 </a:t>
            </a:r>
            <a:r>
              <a:rPr lang="en-US" altLang="zh-CN" sz="2000" b="1">
                <a:latin typeface="Times New Roman" panose="02020503050405090304" pitchFamily="18" charset="0"/>
                <a:ea typeface="宋体" pitchFamily="2" charset="-122"/>
              </a:rPr>
              <a:t>TTL</a:t>
            </a:r>
            <a:r>
              <a:rPr lang="zh-CN" altLang="en-US" sz="2000" b="1">
                <a:latin typeface="Times New Roman" panose="02020503050405090304" pitchFamily="18" charset="0"/>
                <a:ea typeface="宋体" pitchFamily="2" charset="-122"/>
              </a:rPr>
              <a:t>反相器</a:t>
            </a:r>
            <a:r>
              <a:rPr lang="en-US" altLang="zh-CN" sz="2000" b="1">
                <a:latin typeface="Times New Roman" panose="02020503050405090304" pitchFamily="18" charset="0"/>
                <a:ea typeface="宋体" pitchFamily="2" charset="-122"/>
              </a:rPr>
              <a:t>(</a:t>
            </a:r>
            <a:r>
              <a:rPr lang="zh-CN" altLang="en-US" sz="2000" b="1">
                <a:latin typeface="Times New Roman" panose="02020503050405090304" pitchFamily="18" charset="0"/>
                <a:ea typeface="宋体" pitchFamily="2" charset="-122"/>
              </a:rPr>
              <a:t>非门</a:t>
            </a:r>
            <a:r>
              <a:rPr lang="en-US" altLang="zh-CN" sz="2000" b="1">
                <a:latin typeface="Times New Roman" panose="02020503050405090304" pitchFamily="18" charset="0"/>
                <a:ea typeface="宋体" pitchFamily="2" charset="-122"/>
              </a:rPr>
              <a:t>)</a:t>
            </a:r>
            <a:r>
              <a:rPr lang="zh-CN" altLang="en-US" sz="2000" b="1">
                <a:latin typeface="Times New Roman" panose="02020503050405090304" pitchFamily="18" charset="0"/>
                <a:ea typeface="宋体" pitchFamily="2" charset="-122"/>
              </a:rPr>
              <a:t>结构 </a:t>
            </a:r>
            <a:endParaRPr lang="zh-CN" altLang="en-US" sz="2000" b="1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74755" name="Rectangle 18"/>
          <p:cNvSpPr>
            <a:spLocks noChangeArrowheads="1"/>
          </p:cNvSpPr>
          <p:nvPr/>
        </p:nvSpPr>
        <p:spPr bwMode="auto">
          <a:xfrm>
            <a:off x="5772150" y="3214688"/>
            <a:ext cx="9144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56" name="Rectangle 19"/>
          <p:cNvSpPr>
            <a:spLocks noChangeArrowheads="1"/>
          </p:cNvSpPr>
          <p:nvPr/>
        </p:nvSpPr>
        <p:spPr bwMode="auto">
          <a:xfrm>
            <a:off x="5538788" y="3214688"/>
            <a:ext cx="9144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57" name="Rectangle 20"/>
          <p:cNvSpPr>
            <a:spLocks noChangeArrowheads="1"/>
          </p:cNvSpPr>
          <p:nvPr/>
        </p:nvSpPr>
        <p:spPr bwMode="auto">
          <a:xfrm>
            <a:off x="5595938" y="3214688"/>
            <a:ext cx="9144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83670" name="Picture 22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123950"/>
            <a:ext cx="4500562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3671" name="Rectangle 23"/>
          <p:cNvSpPr>
            <a:spLocks noChangeArrowheads="1"/>
          </p:cNvSpPr>
          <p:nvPr/>
        </p:nvSpPr>
        <p:spPr bwMode="auto">
          <a:xfrm>
            <a:off x="1992313" y="1411288"/>
            <a:ext cx="303911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输入极： </a:t>
            </a:r>
            <a:r>
              <a:rPr lang="en-US" altLang="zh-CN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R1   T1   D1</a:t>
            </a:r>
            <a:endParaRPr lang="en-US" altLang="zh-CN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2" name="Rectangle 24"/>
          <p:cNvSpPr>
            <a:spLocks noChangeArrowheads="1"/>
          </p:cNvSpPr>
          <p:nvPr/>
        </p:nvSpPr>
        <p:spPr bwMode="auto">
          <a:xfrm>
            <a:off x="2208213" y="1987550"/>
            <a:ext cx="3779837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D1: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钳住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,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限制负脉冲干扰引起发</a:t>
            </a:r>
            <a:endParaRPr lang="zh-CN" altLang="en-US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  <a:p>
            <a:pPr eaLnBrk="1" hangingPunct="1"/>
            <a:endParaRPr lang="zh-CN" altLang="en-US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射极电流过大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,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使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VB1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最多  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-0.7V</a:t>
            </a:r>
            <a:endParaRPr lang="en-US" altLang="zh-CN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  <a:p>
            <a:pPr eaLnBrk="1" hangingPunct="1"/>
            <a:endParaRPr lang="en-US" altLang="zh-CN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3" name="Rectangle 25"/>
          <p:cNvSpPr>
            <a:spLocks noChangeArrowheads="1"/>
          </p:cNvSpPr>
          <p:nvPr/>
        </p:nvSpPr>
        <p:spPr bwMode="auto">
          <a:xfrm>
            <a:off x="1908175" y="3140075"/>
            <a:ext cx="288671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倒相极：</a:t>
            </a:r>
            <a:r>
              <a:rPr lang="en-US" altLang="zh-CN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T2  R2   R3</a:t>
            </a:r>
            <a:endParaRPr lang="en-US" altLang="zh-CN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4" name="Rectangle 26"/>
          <p:cNvSpPr>
            <a:spLocks noChangeArrowheads="1"/>
          </p:cNvSpPr>
          <p:nvPr/>
        </p:nvSpPr>
        <p:spPr bwMode="auto">
          <a:xfrm>
            <a:off x="2208213" y="3678238"/>
            <a:ext cx="247459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集、射输出相反信号</a:t>
            </a:r>
            <a:endParaRPr lang="zh-CN" altLang="en-US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5" name="Rectangle 27"/>
          <p:cNvSpPr>
            <a:spLocks noChangeArrowheads="1"/>
          </p:cNvSpPr>
          <p:nvPr/>
        </p:nvSpPr>
        <p:spPr bwMode="auto">
          <a:xfrm>
            <a:off x="1919288" y="4267200"/>
            <a:ext cx="264096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输出极：</a:t>
            </a:r>
            <a:r>
              <a:rPr lang="en-US" altLang="zh-CN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T4 T5 D2</a:t>
            </a:r>
            <a:endParaRPr lang="en-US" altLang="zh-CN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6" name="Rectangle 28"/>
          <p:cNvSpPr>
            <a:spLocks noChangeArrowheads="1"/>
          </p:cNvSpPr>
          <p:nvPr/>
        </p:nvSpPr>
        <p:spPr bwMode="auto">
          <a:xfrm>
            <a:off x="2208213" y="4830763"/>
            <a:ext cx="4103687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T4 T5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一通一止，推拉式输出电路</a:t>
            </a:r>
            <a:endParaRPr lang="zh-CN" altLang="en-US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3677" name="Rectangle 29"/>
          <p:cNvSpPr>
            <a:spLocks noChangeArrowheads="1"/>
          </p:cNvSpPr>
          <p:nvPr/>
        </p:nvSpPr>
        <p:spPr bwMode="auto">
          <a:xfrm>
            <a:off x="2208213" y="5262563"/>
            <a:ext cx="371729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D2: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确保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T5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饱和时，</a:t>
            </a:r>
            <a:r>
              <a:rPr lang="en-US" altLang="zh-CN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T4</a:t>
            </a:r>
            <a:r>
              <a:rPr lang="zh-CN" altLang="en-US" sz="20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可靠截止</a:t>
            </a:r>
            <a:endParaRPr lang="zh-CN" altLang="en-US" sz="20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3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3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3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3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65" grpId="0" bldLvl="0" animBg="1"/>
      <p:bldP spid="283671" grpId="0" bldLvl="0" animBg="1"/>
      <p:bldP spid="283672" grpId="0" bldLvl="0" animBg="1"/>
      <p:bldP spid="283673" grpId="0" bldLvl="0" animBg="1"/>
      <p:bldP spid="283674" grpId="0" bldLvl="0" animBg="1"/>
      <p:bldP spid="283675" grpId="0" bldLvl="0" animBg="1"/>
      <p:bldP spid="283676" grpId="0" bldLvl="0" animBg="1"/>
      <p:bldP spid="28367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黑体" pitchFamily="49" charset="-122"/>
              </a:rPr>
              <a:t>或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557338"/>
            <a:ext cx="7240587" cy="1112837"/>
          </a:xfrm>
        </p:spPr>
        <p:txBody>
          <a:bodyPr>
            <a:normAutofit lnSpcReduction="20000"/>
          </a:bodyPr>
          <a:lstStyle/>
          <a:p>
            <a:pPr eaLnBrk="1" hangingPunct="1">
              <a:defRPr/>
            </a:pPr>
            <a:r>
              <a:rPr lang="zh-CN" altLang="en-US" sz="2800"/>
              <a:t>条件之一具备，结果发生</a:t>
            </a:r>
            <a:endParaRPr lang="zh-CN" altLang="en-US" sz="2800"/>
          </a:p>
          <a:p>
            <a:pPr eaLnBrk="1" hangingPunct="1">
              <a:defRPr/>
            </a:pPr>
            <a:r>
              <a:rPr lang="en-US" altLang="zh-CN" sz="2800" i="1"/>
              <a:t>Y= A </a:t>
            </a:r>
            <a:r>
              <a:rPr lang="en-US" altLang="zh-CN" sz="2800"/>
              <a:t> OR </a:t>
            </a:r>
            <a:r>
              <a:rPr lang="en-US" altLang="zh-CN" sz="2800" i="1"/>
              <a:t> B  = A+B</a:t>
            </a:r>
            <a:endParaRPr lang="en-US" altLang="zh-CN" sz="2800" i="1"/>
          </a:p>
        </p:txBody>
      </p:sp>
      <p:graphicFrame>
        <p:nvGraphicFramePr>
          <p:cNvPr id="22566" name="Group 38"/>
          <p:cNvGraphicFramePr>
            <a:graphicFrameLocks noGrp="1"/>
          </p:cNvGraphicFramePr>
          <p:nvPr/>
        </p:nvGraphicFramePr>
        <p:xfrm>
          <a:off x="2927350" y="2924175"/>
          <a:ext cx="2520950" cy="3213102"/>
        </p:xfrm>
        <a:graphic>
          <a:graphicData uri="http://schemas.openxmlformats.org/drawingml/2006/table">
            <a:tbl>
              <a:tblPr/>
              <a:tblGrid>
                <a:gridCol w="1513205"/>
                <a:gridCol w="1007745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     B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64" name="Object 35"/>
          <p:cNvGraphicFramePr>
            <a:graphicFrameLocks noChangeAspect="1"/>
          </p:cNvGraphicFramePr>
          <p:nvPr>
            <p:ph sz="half" idx="2"/>
          </p:nvPr>
        </p:nvGraphicFramePr>
        <p:xfrm>
          <a:off x="6446838" y="2205038"/>
          <a:ext cx="3151187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Photo Editor Photo" r:id="rId1" imgW="4810125" imgH="6105525" progId="MSPhotoEd.3">
                  <p:embed/>
                </p:oleObj>
              </mc:Choice>
              <mc:Fallback>
                <p:oleObj name="Photo Editor Photo" r:id="rId1" imgW="4810125" imgH="6105525" progId="MSPhotoEd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205038"/>
                        <a:ext cx="3151187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1774825" y="668338"/>
            <a:ext cx="194468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000" b="1">
                <a:latin typeface="Times New Roman" panose="02020503050405090304" pitchFamily="18" charset="0"/>
                <a:ea typeface="宋体" pitchFamily="2" charset="-122"/>
              </a:rPr>
              <a:t>二、 逻辑分析 </a:t>
            </a:r>
            <a:endParaRPr lang="zh-CN" altLang="en-US" sz="2000" b="1">
              <a:latin typeface="Times New Roman" panose="02020503050405090304" pitchFamily="18" charset="0"/>
              <a:ea typeface="宋体" pitchFamily="2" charset="-122"/>
            </a:endParaRPr>
          </a:p>
        </p:txBody>
      </p:sp>
      <p:pic>
        <p:nvPicPr>
          <p:cNvPr id="284677" name="Picture 5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100138"/>
            <a:ext cx="4500562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4678" name="Rectangle 6"/>
          <p:cNvSpPr>
            <a:spLocks noChangeArrowheads="1"/>
          </p:cNvSpPr>
          <p:nvPr/>
        </p:nvSpPr>
        <p:spPr bwMode="auto">
          <a:xfrm>
            <a:off x="1992313" y="1387475"/>
            <a:ext cx="36855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）输入为低电平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0.2V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时</a:t>
            </a:r>
            <a:endParaRPr kumimoji="1" lang="zh-CN" altLang="en-US" sz="2400" b="1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4679" name="Rectangle 7"/>
          <p:cNvSpPr>
            <a:spLocks noChangeArrowheads="1"/>
          </p:cNvSpPr>
          <p:nvPr/>
        </p:nvSpPr>
        <p:spPr bwMode="auto">
          <a:xfrm>
            <a:off x="1811020" y="2466975"/>
            <a:ext cx="410527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T1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发射结导通，基极电位被嵌在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0.9V</a:t>
            </a:r>
            <a:r>
              <a:rPr lang="en-US" altLang="zh-CN" sz="2400">
                <a:latin typeface="Times New Roman" panose="02020503050405090304" pitchFamily="18" charset="0"/>
                <a:ea typeface="宋体" pitchFamily="2" charset="-122"/>
              </a:rPr>
              <a:t> </a:t>
            </a:r>
            <a:endParaRPr lang="en-US" altLang="zh-CN" sz="240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4680" name="Rectangle 8"/>
          <p:cNvSpPr>
            <a:spLocks noChangeArrowheads="1"/>
          </p:cNvSpPr>
          <p:nvPr/>
        </p:nvSpPr>
        <p:spPr bwMode="auto">
          <a:xfrm>
            <a:off x="1811020" y="3548063"/>
            <a:ext cx="11493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T2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截止</a:t>
            </a:r>
            <a:endParaRPr lang="zh-CN" altLang="en-US" sz="24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4681" name="Rectangle 9"/>
          <p:cNvSpPr>
            <a:spLocks noChangeArrowheads="1"/>
          </p:cNvSpPr>
          <p:nvPr/>
        </p:nvSpPr>
        <p:spPr bwMode="auto">
          <a:xfrm>
            <a:off x="1755458" y="4314825"/>
            <a:ext cx="249745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T4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导通， 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T5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截止</a:t>
            </a:r>
            <a:endParaRPr lang="zh-CN" altLang="en-US" sz="24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4682" name="Rectangle 10"/>
          <p:cNvSpPr>
            <a:spLocks noChangeArrowheads="1"/>
          </p:cNvSpPr>
          <p:nvPr/>
        </p:nvSpPr>
        <p:spPr bwMode="auto">
          <a:xfrm>
            <a:off x="2351088" y="5256213"/>
            <a:ext cx="20154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输出为高电平</a:t>
            </a:r>
            <a:endParaRPr lang="zh-CN" altLang="en-US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4683" name="Rectangle 11"/>
          <p:cNvSpPr>
            <a:spLocks noChangeArrowheads="1"/>
          </p:cNvSpPr>
          <p:nvPr/>
        </p:nvSpPr>
        <p:spPr bwMode="auto">
          <a:xfrm>
            <a:off x="4302125" y="5276850"/>
            <a:ext cx="784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3.4V</a:t>
            </a:r>
            <a:endParaRPr lang="en-US" altLang="zh-CN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6" grpId="0" bldLvl="0" animBg="1"/>
      <p:bldP spid="284678" grpId="0" bldLvl="0" animBg="1"/>
      <p:bldP spid="284679" grpId="0" bldLvl="0" animBg="1"/>
      <p:bldP spid="284680" grpId="0" bldLvl="0" animBg="1"/>
      <p:bldP spid="284681" grpId="0" bldLvl="0" animBg="1"/>
      <p:bldP spid="284682" grpId="0" bldLvl="0" animBg="1"/>
      <p:bldP spid="284683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700" name="Picture 4"/>
          <p:cNvPicPr>
            <a:picLocks noChangeAspect="1" noChangeArrowheads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58" y="884238"/>
            <a:ext cx="4500562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1992313" y="884238"/>
            <a:ext cx="36855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）输入为高电平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3.4V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pitchFamily="18" charset="0"/>
                <a:ea typeface="宋体" pitchFamily="2" charset="-122"/>
              </a:rPr>
              <a:t>时</a:t>
            </a:r>
            <a:endParaRPr kumimoji="1" lang="zh-CN" altLang="en-US" sz="2400" b="1">
              <a:solidFill>
                <a:srgbClr val="FF00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5702" name="Rectangle 6"/>
          <p:cNvSpPr>
            <a:spLocks noChangeArrowheads="1"/>
          </p:cNvSpPr>
          <p:nvPr/>
        </p:nvSpPr>
        <p:spPr bwMode="auto">
          <a:xfrm>
            <a:off x="2279650" y="1747838"/>
            <a:ext cx="41052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如果没有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T2,T1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的基极为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4.1V</a:t>
            </a:r>
            <a:r>
              <a:rPr lang="en-US" altLang="zh-CN" sz="2400">
                <a:latin typeface="Times New Roman" panose="02020503050405090304" pitchFamily="18" charset="0"/>
                <a:ea typeface="宋体" pitchFamily="2" charset="-122"/>
              </a:rPr>
              <a:t> </a:t>
            </a:r>
            <a:endParaRPr lang="en-US" altLang="zh-CN" sz="2400"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5703" name="Rectangle 7"/>
          <p:cNvSpPr>
            <a:spLocks noChangeArrowheads="1"/>
          </p:cNvSpPr>
          <p:nvPr/>
        </p:nvSpPr>
        <p:spPr bwMode="auto">
          <a:xfrm>
            <a:off x="2279650" y="2324100"/>
            <a:ext cx="3311525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有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T2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和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T5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，则同时导通，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T1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的基极被钳在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2.1V</a:t>
            </a:r>
            <a:endParaRPr lang="en-US" altLang="zh-CN" sz="24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5704" name="Rectangle 8"/>
          <p:cNvSpPr>
            <a:spLocks noChangeArrowheads="1"/>
          </p:cNvSpPr>
          <p:nvPr/>
        </p:nvSpPr>
        <p:spPr bwMode="auto">
          <a:xfrm>
            <a:off x="2208213" y="3619500"/>
            <a:ext cx="396494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T2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导通使集电极降低为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0.8V,</a:t>
            </a:r>
            <a:endParaRPr lang="en-US" altLang="zh-CN" sz="24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导致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T4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截止， </a:t>
            </a:r>
            <a:r>
              <a:rPr lang="en-US" altLang="zh-CN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T5</a:t>
            </a:r>
            <a:r>
              <a:rPr lang="zh-CN" altLang="en-US" sz="2400" b="1">
                <a:solidFill>
                  <a:srgbClr val="333300"/>
                </a:solidFill>
                <a:latin typeface="Times New Roman" panose="02020503050405090304" pitchFamily="18" charset="0"/>
                <a:ea typeface="宋体" pitchFamily="2" charset="-122"/>
              </a:rPr>
              <a:t>导通</a:t>
            </a:r>
            <a:endParaRPr lang="zh-CN" altLang="en-US" sz="2400" b="1">
              <a:solidFill>
                <a:srgbClr val="333300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2208213" y="4772025"/>
            <a:ext cx="20154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输出为低电平</a:t>
            </a:r>
            <a:endParaRPr lang="zh-CN" altLang="en-US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285706" name="Rectangle 10"/>
          <p:cNvSpPr>
            <a:spLocks noChangeArrowheads="1"/>
          </p:cNvSpPr>
          <p:nvPr/>
        </p:nvSpPr>
        <p:spPr bwMode="auto">
          <a:xfrm>
            <a:off x="4373563" y="4772025"/>
            <a:ext cx="784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楷体_GB2312" pitchFamily="1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3399"/>
                </a:solidFill>
                <a:latin typeface="Times New Roman" panose="02020503050405090304" pitchFamily="18" charset="0"/>
                <a:ea typeface="宋体" pitchFamily="2" charset="-122"/>
              </a:rPr>
              <a:t>0.3V</a:t>
            </a:r>
            <a:endParaRPr lang="en-US" altLang="zh-CN" sz="2400" b="1">
              <a:solidFill>
                <a:srgbClr val="FF3399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5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1" grpId="0" bldLvl="0" animBg="1"/>
      <p:bldP spid="285702" grpId="0" bldLvl="0" animBg="1"/>
      <p:bldP spid="285703" grpId="0" bldLvl="0" animBg="1"/>
      <p:bldP spid="285704" grpId="0" bldLvl="0" animBg="1"/>
      <p:bldP spid="285705" grpId="0" bldLvl="0" animBg="1"/>
      <p:bldP spid="28570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819275"/>
            <a:ext cx="41052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>
          <a:xfrm>
            <a:off x="1703388" y="406400"/>
            <a:ext cx="8137525" cy="8651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二、电压传输特性</a:t>
            </a:r>
            <a:endParaRPr lang="zh-CN" altLang="en-US"/>
          </a:p>
        </p:txBody>
      </p:sp>
      <p:pic>
        <p:nvPicPr>
          <p:cNvPr id="77828" name="Picture 5" descr="3-5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196975"/>
            <a:ext cx="4681537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391795"/>
            <a:ext cx="8137525" cy="8651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二、电压传输特性</a:t>
            </a:r>
            <a:endParaRPr lang="zh-CN" altLang="en-US"/>
          </a:p>
        </p:txBody>
      </p:sp>
      <p:graphicFrame>
        <p:nvGraphicFramePr>
          <p:cNvPr id="78851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3000375" y="3200400"/>
          <a:ext cx="4608513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Photo Editor 照片" r:id="rId1" imgW="18002250" imgH="12430125" progId="MSPhotoEd.3">
                  <p:embed/>
                </p:oleObj>
              </mc:Choice>
              <mc:Fallback>
                <p:oleObj name="Photo Editor 照片" r:id="rId1" imgW="18002250" imgH="124301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200400"/>
                        <a:ext cx="4608513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1774825" y="1125538"/>
          <a:ext cx="8137525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公式" r:id="rId3" imgW="4254500" imgH="1181100" progId="Equation.3">
                  <p:embed/>
                </p:oleObj>
              </mc:Choice>
              <mc:Fallback>
                <p:oleObj name="公式" r:id="rId3" imgW="4254500" imgH="1181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125538"/>
                        <a:ext cx="8137525" cy="225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391795"/>
            <a:ext cx="8137525" cy="8651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二、电压传输特性</a:t>
            </a:r>
            <a:endParaRPr lang="zh-CN" altLang="en-US"/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3575050" y="3141663"/>
          <a:ext cx="4537075" cy="313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Photo Editor 照片" r:id="rId1" imgW="18002250" imgH="12430125" progId="MSPhotoEd.3">
                  <p:embed/>
                </p:oleObj>
              </mc:Choice>
              <mc:Fallback>
                <p:oleObj name="Photo Editor 照片" r:id="rId1" imgW="18002250" imgH="124301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3141663"/>
                        <a:ext cx="4537075" cy="313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2198688" y="1063625"/>
          <a:ext cx="65690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公式" r:id="rId3" imgW="3263900" imgH="965200" progId="Equation.3">
                  <p:embed/>
                </p:oleObj>
              </mc:Choice>
              <mc:Fallback>
                <p:oleObj name="公式" r:id="rId3" imgW="3263900" imgH="965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1063625"/>
                        <a:ext cx="6569075" cy="194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3388" y="596265"/>
            <a:ext cx="8496300" cy="6335713"/>
          </a:xfrm>
        </p:spPr>
        <p:txBody>
          <a:bodyPr/>
          <a:lstStyle/>
          <a:p>
            <a:pPr marL="533400" indent="-533400" eaLnBrk="1" hangingPunct="1">
              <a:defRPr/>
            </a:pPr>
            <a:r>
              <a:rPr lang="zh-CN" altLang="en-US"/>
              <a:t>需要说明的几个问题：</a:t>
            </a:r>
            <a:endParaRPr lang="zh-CN" altLang="en-US"/>
          </a:p>
          <a:p>
            <a:pPr marL="533400" indent="-533400" eaLnBrk="1" hangingPunct="1">
              <a:buFontTx/>
              <a:buAutoNum type="circleNumDbPlain"/>
              <a:defRPr/>
            </a:pPr>
            <a:r>
              <a:rPr lang="zh-CN" altLang="en-US"/>
              <a:t>    </a:t>
            </a:r>
            <a:endParaRPr lang="zh-CN" altLang="en-US"/>
          </a:p>
          <a:p>
            <a:pPr marL="533400" indent="-533400" eaLnBrk="1" hangingPunct="1"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2"/>
              <a:defRPr/>
            </a:pPr>
            <a:r>
              <a:rPr lang="zh-CN" altLang="en-US"/>
              <a:t>   </a:t>
            </a:r>
            <a:endParaRPr lang="zh-CN" altLang="en-US"/>
          </a:p>
          <a:p>
            <a:pPr marL="533400" indent="-533400" eaLnBrk="1" hangingPunct="1">
              <a:defRPr/>
            </a:pPr>
            <a:endParaRPr lang="zh-CN" altLang="en-US"/>
          </a:p>
          <a:p>
            <a:pPr marL="533400" indent="-533400" eaLnBrk="1" hangingPunct="1">
              <a:defRPr/>
            </a:pPr>
            <a:endParaRPr lang="zh-CN" altLang="en-US"/>
          </a:p>
          <a:p>
            <a:pPr marL="533400" indent="-533400" eaLnBrk="1" hangingPunct="1">
              <a:buFontTx/>
              <a:buAutoNum type="circleNumDbPlain" startAt="3"/>
              <a:defRPr/>
            </a:pPr>
            <a:r>
              <a:rPr lang="zh-CN" altLang="en-US"/>
              <a:t> </a:t>
            </a:r>
            <a:endParaRPr lang="zh-CN" altLang="en-US"/>
          </a:p>
        </p:txBody>
      </p:sp>
      <p:graphicFrame>
        <p:nvGraphicFramePr>
          <p:cNvPr id="225284" name="Object 4"/>
          <p:cNvGraphicFramePr>
            <a:graphicFrameLocks noChangeAspect="1"/>
          </p:cNvGraphicFramePr>
          <p:nvPr/>
        </p:nvGraphicFramePr>
        <p:xfrm>
          <a:off x="2151063" y="1242378"/>
          <a:ext cx="65928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公式" r:id="rId1" imgW="2971800" imgH="228600" progId="Equation.3">
                  <p:embed/>
                </p:oleObj>
              </mc:Choice>
              <mc:Fallback>
                <p:oleObj name="公式" r:id="rId1" imgW="2971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1242378"/>
                        <a:ext cx="65928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5" name="Object 5"/>
          <p:cNvGraphicFramePr>
            <a:graphicFrameLocks noChangeAspect="1"/>
          </p:cNvGraphicFramePr>
          <p:nvPr/>
        </p:nvGraphicFramePr>
        <p:xfrm>
          <a:off x="2208213" y="1963103"/>
          <a:ext cx="65151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公式" r:id="rId3" imgW="3403600" imgH="457200" progId="Equation.3">
                  <p:embed/>
                </p:oleObj>
              </mc:Choice>
              <mc:Fallback>
                <p:oleObj name="公式" r:id="rId3" imgW="34036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963103"/>
                        <a:ext cx="65151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2279650" y="3547428"/>
          <a:ext cx="383063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公式" r:id="rId5" imgW="2057400" imgH="482600" progId="Equation.3">
                  <p:embed/>
                </p:oleObj>
              </mc:Choice>
              <mc:Fallback>
                <p:oleObj name="公式" r:id="rId5" imgW="20574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547428"/>
                        <a:ext cx="3830638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2" name="Picture 7" descr="3-5-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1165"/>
            <a:ext cx="3744913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2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1943100" y="1600200"/>
            <a:ext cx="83058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0" hangingPunct="0">
              <a:lnSpc>
                <a:spcPct val="131000"/>
              </a:lnSpc>
            </a:pPr>
            <a:r>
              <a:rPr lang="zh-CN" altLang="en-US" b="1">
                <a:solidFill>
                  <a:srgbClr val="FF0000"/>
                </a:solidFill>
              </a:rPr>
              <a:t>一、二极管与门和或门电路</a:t>
            </a:r>
            <a:endParaRPr lang="zh-CN" altLang="en-US" b="1"/>
          </a:p>
          <a:p>
            <a:pPr algn="just" eaLnBrk="0" hangingPunct="0">
              <a:lnSpc>
                <a:spcPct val="131000"/>
              </a:lnSpc>
            </a:pPr>
            <a:r>
              <a:rPr lang="en-US" altLang="zh-CN" b="1"/>
              <a:t>1</a:t>
            </a:r>
            <a:r>
              <a:rPr lang="zh-CN" altLang="en-US" b="1"/>
              <a:t>．与门电路</a:t>
            </a:r>
            <a:endParaRPr lang="zh-CN" altLang="en-US" b="1"/>
          </a:p>
          <a:p>
            <a:pPr algn="just" eaLnBrk="0" hangingPunct="0">
              <a:lnSpc>
                <a:spcPct val="131000"/>
              </a:lnSpc>
            </a:pPr>
            <a:endParaRPr lang="zh-CN" altLang="en-US" sz="1600"/>
          </a:p>
        </p:txBody>
      </p:sp>
      <p:graphicFrame>
        <p:nvGraphicFramePr>
          <p:cNvPr id="2051" name="对象 2050"/>
          <p:cNvGraphicFramePr>
            <a:graphicFrameLocks noChangeAspect="1"/>
          </p:cNvGraphicFramePr>
          <p:nvPr/>
        </p:nvGraphicFramePr>
        <p:xfrm>
          <a:off x="6400800" y="1295400"/>
          <a:ext cx="34290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143250" imgH="1914525" progId="Paint.Picture">
                  <p:embed/>
                </p:oleObj>
              </mc:Choice>
              <mc:Fallback>
                <p:oleObj name="" r:id="rId1" imgW="3143250" imgH="19145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00800" y="1295400"/>
                        <a:ext cx="3429000" cy="208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对象 2051"/>
          <p:cNvGraphicFramePr>
            <a:graphicFrameLocks noChangeAspect="1"/>
          </p:cNvGraphicFramePr>
          <p:nvPr/>
        </p:nvGraphicFramePr>
        <p:xfrm>
          <a:off x="6400800" y="3581400"/>
          <a:ext cx="3429000" cy="254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038475" imgH="2257425" progId="Paint.Picture">
                  <p:embed/>
                </p:oleObj>
              </mc:Choice>
              <mc:Fallback>
                <p:oleObj name="" r:id="rId3" imgW="3038475" imgH="22574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00800" y="3581400"/>
                        <a:ext cx="3429000" cy="2547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矩形 2053"/>
          <p:cNvSpPr/>
          <p:nvPr/>
        </p:nvSpPr>
        <p:spPr>
          <a:xfrm>
            <a:off x="1591310" y="762000"/>
            <a:ext cx="77724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/>
            <a:r>
              <a:rPr lang="en-US" altLang="zh-CN" sz="2800" b="1"/>
              <a:t> </a:t>
            </a:r>
            <a:r>
              <a:rPr lang="en-US" altLang="zh-CN" b="1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 </a:t>
            </a:r>
            <a:r>
              <a:rPr lang="zh-CN" altLang="en-US" b="1">
                <a:solidFill>
                  <a:schemeClr val="accent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基本逻辑门电路</a:t>
            </a:r>
            <a:endParaRPr lang="zh-CN" altLang="en-US" sz="2800" b="1">
              <a:solidFill>
                <a:schemeClr val="tx2"/>
              </a:solidFill>
            </a:endParaRPr>
          </a:p>
        </p:txBody>
      </p:sp>
      <p:pic>
        <p:nvPicPr>
          <p:cNvPr id="2055" name="图片 20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2438400"/>
            <a:ext cx="2819400" cy="225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6" name="图片 20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4876800"/>
            <a:ext cx="2362200" cy="80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9" name="New 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085" y="638175"/>
            <a:ext cx="8037195" cy="6028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62" name="New 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648970"/>
            <a:ext cx="8172450" cy="6129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9" name="Rectangle 9"/>
          <p:cNvSpPr/>
          <p:nvPr/>
        </p:nvSpPr>
        <p:spPr>
          <a:xfrm>
            <a:off x="3189288" y="1717675"/>
            <a:ext cx="5611812" cy="22272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sz="1800" b="1" dirty="0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特点：</a:t>
            </a:r>
            <a:endParaRPr lang="zh-CN" altLang="en-US" sz="1800" b="1" dirty="0">
              <a:solidFill>
                <a:srgbClr val="0000CC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  ①</a:t>
            </a:r>
            <a:r>
              <a:rPr lang="en-US" altLang="zh-CN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.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基极电流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对集电极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电流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有很强的控制作用，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即</a:t>
            </a:r>
            <a:r>
              <a:rPr lang="en-US" altLang="zh-CN" sz="1800" b="1" i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有很小的变化量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ΔI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时，</a:t>
            </a:r>
            <a:r>
              <a:rPr lang="en-US" altLang="zh-CN" sz="1800" b="1" i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就会有很大的变化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量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ΔI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en-US" altLang="zh-CN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56495" name="Object 175"/>
          <p:cNvGraphicFramePr>
            <a:graphicFrameLocks noChangeAspect="1"/>
          </p:cNvGraphicFramePr>
          <p:nvPr/>
        </p:nvGraphicFramePr>
        <p:xfrm>
          <a:off x="3963988" y="4656138"/>
          <a:ext cx="17589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42950" imgH="314325" progId="Equation.DSMT4">
                  <p:embed/>
                </p:oleObj>
              </mc:Choice>
              <mc:Fallback>
                <p:oleObj name="" r:id="rId1" imgW="742950" imgH="314325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3988" y="4656138"/>
                        <a:ext cx="1758950" cy="649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99" name="Rectangle 179"/>
          <p:cNvSpPr/>
          <p:nvPr/>
        </p:nvSpPr>
        <p:spPr>
          <a:xfrm>
            <a:off x="3451225" y="5218113"/>
            <a:ext cx="5168900" cy="4375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lnSpc>
                <a:spcPct val="125000"/>
              </a:lnSpc>
              <a:buSzTx/>
              <a:buNone/>
            </a:pPr>
            <a:r>
              <a:rPr lang="zh-CN" altLang="en-US" sz="18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反映在特性曲线上，为两条不同</a:t>
            </a:r>
            <a:r>
              <a:rPr lang="en-US" altLang="zh-CN" sz="1800" b="1" dirty="0">
                <a:solidFill>
                  <a:srgbClr val="CC33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CC33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曲线的间隔。</a:t>
            </a:r>
            <a:endParaRPr lang="zh-CN" altLang="en-US" sz="1800" b="1" dirty="0">
              <a:solidFill>
                <a:srgbClr val="CC33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197" name="Rectangle 196"/>
          <p:cNvSpPr/>
          <p:nvPr/>
        </p:nvSpPr>
        <p:spPr>
          <a:xfrm>
            <a:off x="3627438" y="1009650"/>
            <a:ext cx="17526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en-US" altLang="zh-CN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. </a:t>
            </a:r>
            <a:r>
              <a:rPr lang="zh-CN" altLang="en-US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放大区</a:t>
            </a:r>
            <a:r>
              <a:rPr lang="zh-CN" altLang="en-US" sz="2100" b="1" dirty="0">
                <a:solidFill>
                  <a:srgbClr val="FF9900"/>
                </a:solidFill>
                <a:latin typeface="Times New Roman" panose="02020503050405090304" pitchFamily="18" charset="0"/>
                <a:ea typeface="楷体_GB2312" pitchFamily="1" charset="-122"/>
              </a:rPr>
              <a:t></a:t>
            </a:r>
            <a:endParaRPr lang="zh-CN" altLang="en-US" sz="2100" b="1" dirty="0">
              <a:solidFill>
                <a:srgbClr val="FF99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56517" name="Rectangle 197"/>
          <p:cNvSpPr/>
          <p:nvPr/>
        </p:nvSpPr>
        <p:spPr>
          <a:xfrm>
            <a:off x="3243263" y="1468438"/>
            <a:ext cx="54816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条件：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e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结正偏（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 &gt; 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），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c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结反偏（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1800" b="1" baseline="-20000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CE</a:t>
            </a:r>
            <a:r>
              <a:rPr lang="en-US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≥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1800" b="1" baseline="-20000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BE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）。</a:t>
            </a:r>
            <a:endParaRPr lang="zh-CN" altLang="en-US" sz="1800" b="1" dirty="0">
              <a:solidFill>
                <a:srgbClr val="FF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8199" name="Group 237"/>
          <p:cNvGrpSpPr/>
          <p:nvPr/>
        </p:nvGrpSpPr>
        <p:grpSpPr>
          <a:xfrm>
            <a:off x="6256338" y="2139950"/>
            <a:ext cx="2946676" cy="2654300"/>
            <a:chOff x="3178" y="1083"/>
            <a:chExt cx="2247" cy="2148"/>
          </a:xfrm>
        </p:grpSpPr>
        <p:sp>
          <p:nvSpPr>
            <p:cNvPr id="8209" name="Line 238"/>
            <p:cNvSpPr/>
            <p:nvPr/>
          </p:nvSpPr>
          <p:spPr>
            <a:xfrm>
              <a:off x="3274" y="3028"/>
              <a:ext cx="1941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10" name="Freeform 239"/>
            <p:cNvSpPr/>
            <p:nvPr/>
          </p:nvSpPr>
          <p:spPr>
            <a:xfrm>
              <a:off x="5186" y="3009"/>
              <a:ext cx="115" cy="46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0" y="19"/>
                </a:cxn>
                <a:cxn ang="0">
                  <a:pos x="0" y="0"/>
                </a:cxn>
                <a:cxn ang="0">
                  <a:pos x="115" y="19"/>
                </a:cxn>
                <a:cxn ang="0">
                  <a:pos x="0" y="46"/>
                </a:cxn>
              </a:cxnLst>
              <a:pathLst>
                <a:path w="92" h="39">
                  <a:moveTo>
                    <a:pt x="0" y="39"/>
                  </a:moveTo>
                  <a:lnTo>
                    <a:pt x="16" y="16"/>
                  </a:lnTo>
                  <a:lnTo>
                    <a:pt x="0" y="0"/>
                  </a:lnTo>
                  <a:lnTo>
                    <a:pt x="92" y="1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1" name="Line 240"/>
            <p:cNvSpPr/>
            <p:nvPr/>
          </p:nvSpPr>
          <p:spPr>
            <a:xfrm flipV="1">
              <a:off x="3274" y="1299"/>
              <a:ext cx="2" cy="1729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12" name="Freeform 241"/>
            <p:cNvSpPr/>
            <p:nvPr/>
          </p:nvSpPr>
          <p:spPr>
            <a:xfrm>
              <a:off x="3246" y="1208"/>
              <a:ext cx="47" cy="109"/>
            </a:xfrm>
            <a:custGeom>
              <a:avLst/>
              <a:gdLst/>
              <a:ahLst/>
              <a:cxnLst>
                <a:cxn ang="0">
                  <a:pos x="47" y="109"/>
                </a:cxn>
                <a:cxn ang="0">
                  <a:pos x="28" y="91"/>
                </a:cxn>
                <a:cxn ang="0">
                  <a:pos x="0" y="109"/>
                </a:cxn>
                <a:cxn ang="0">
                  <a:pos x="28" y="0"/>
                </a:cxn>
                <a:cxn ang="0">
                  <a:pos x="47" y="109"/>
                </a:cxn>
              </a:cxnLst>
              <a:pathLst>
                <a:path w="38" h="92">
                  <a:moveTo>
                    <a:pt x="38" y="92"/>
                  </a:moveTo>
                  <a:lnTo>
                    <a:pt x="23" y="77"/>
                  </a:lnTo>
                  <a:lnTo>
                    <a:pt x="0" y="92"/>
                  </a:lnTo>
                  <a:lnTo>
                    <a:pt x="23" y="0"/>
                  </a:lnTo>
                  <a:lnTo>
                    <a:pt x="38" y="9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3" name="Rectangle 242"/>
            <p:cNvSpPr/>
            <p:nvPr/>
          </p:nvSpPr>
          <p:spPr>
            <a:xfrm>
              <a:off x="4909" y="2961"/>
              <a:ext cx="87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u</a:t>
              </a:r>
              <a:endParaRPr lang="en-US" altLang="zh-CN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563" name="Rectangle 243"/>
            <p:cNvSpPr>
              <a:spLocks noChangeArrowheads="1"/>
            </p:cNvSpPr>
            <p:nvPr/>
          </p:nvSpPr>
          <p:spPr bwMode="auto">
            <a:xfrm>
              <a:off x="5048" y="3100"/>
              <a:ext cx="68" cy="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C</a:t>
              </a:r>
              <a:endPara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15" name="Rectangle 244"/>
            <p:cNvSpPr/>
            <p:nvPr/>
          </p:nvSpPr>
          <p:spPr>
            <a:xfrm>
              <a:off x="5137" y="3068"/>
              <a:ext cx="71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E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565" name="Rectangle 245"/>
            <p:cNvSpPr>
              <a:spLocks noChangeArrowheads="1"/>
            </p:cNvSpPr>
            <p:nvPr/>
          </p:nvSpPr>
          <p:spPr bwMode="auto">
            <a:xfrm>
              <a:off x="5252" y="3055"/>
              <a:ext cx="36" cy="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/</a:t>
              </a: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66" name="Rectangle 246"/>
            <p:cNvSpPr>
              <a:spLocks noChangeArrowheads="1"/>
            </p:cNvSpPr>
            <p:nvPr/>
          </p:nvSpPr>
          <p:spPr bwMode="auto">
            <a:xfrm>
              <a:off x="5324" y="3047"/>
              <a:ext cx="94" cy="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V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18" name="Line 247"/>
            <p:cNvSpPr/>
            <p:nvPr/>
          </p:nvSpPr>
          <p:spPr>
            <a:xfrm>
              <a:off x="3274" y="2342"/>
              <a:ext cx="48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19" name="Line 248"/>
            <p:cNvSpPr/>
            <p:nvPr/>
          </p:nvSpPr>
          <p:spPr>
            <a:xfrm>
              <a:off x="3274" y="1994"/>
              <a:ext cx="48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20" name="Line 249"/>
            <p:cNvSpPr/>
            <p:nvPr/>
          </p:nvSpPr>
          <p:spPr>
            <a:xfrm>
              <a:off x="3274" y="1646"/>
              <a:ext cx="48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21" name="Line 250"/>
            <p:cNvSpPr/>
            <p:nvPr/>
          </p:nvSpPr>
          <p:spPr>
            <a:xfrm flipV="1">
              <a:off x="3723" y="2991"/>
              <a:ext cx="1" cy="37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22" name="Line 251"/>
            <p:cNvSpPr/>
            <p:nvPr/>
          </p:nvSpPr>
          <p:spPr>
            <a:xfrm flipV="1">
              <a:off x="4173" y="2991"/>
              <a:ext cx="2" cy="37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23" name="Line 252"/>
            <p:cNvSpPr/>
            <p:nvPr/>
          </p:nvSpPr>
          <p:spPr>
            <a:xfrm flipV="1">
              <a:off x="4632" y="2991"/>
              <a:ext cx="2" cy="37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573" name="Rectangle 253"/>
            <p:cNvSpPr>
              <a:spLocks noChangeArrowheads="1"/>
            </p:cNvSpPr>
            <p:nvPr/>
          </p:nvSpPr>
          <p:spPr bwMode="auto">
            <a:xfrm>
              <a:off x="3724" y="3047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5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4" name="Rectangle 254"/>
            <p:cNvSpPr>
              <a:spLocks noChangeArrowheads="1"/>
            </p:cNvSpPr>
            <p:nvPr/>
          </p:nvSpPr>
          <p:spPr bwMode="auto">
            <a:xfrm>
              <a:off x="4149" y="3047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5" name="Rectangle 255"/>
            <p:cNvSpPr>
              <a:spLocks noChangeArrowheads="1"/>
            </p:cNvSpPr>
            <p:nvPr/>
          </p:nvSpPr>
          <p:spPr bwMode="auto">
            <a:xfrm>
              <a:off x="4597" y="3047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15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6" name="Rectangle 256"/>
            <p:cNvSpPr>
              <a:spLocks noChangeArrowheads="1"/>
            </p:cNvSpPr>
            <p:nvPr/>
          </p:nvSpPr>
          <p:spPr bwMode="auto">
            <a:xfrm>
              <a:off x="3178" y="2955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7" name="Rectangle 257"/>
            <p:cNvSpPr>
              <a:spLocks noChangeArrowheads="1"/>
            </p:cNvSpPr>
            <p:nvPr/>
          </p:nvSpPr>
          <p:spPr bwMode="auto">
            <a:xfrm>
              <a:off x="3178" y="2616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8" name="Rectangle 258"/>
            <p:cNvSpPr>
              <a:spLocks noChangeArrowheads="1"/>
            </p:cNvSpPr>
            <p:nvPr/>
          </p:nvSpPr>
          <p:spPr bwMode="auto">
            <a:xfrm>
              <a:off x="3178" y="2268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2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79" name="Rectangle 259"/>
            <p:cNvSpPr>
              <a:spLocks noChangeArrowheads="1"/>
            </p:cNvSpPr>
            <p:nvPr/>
          </p:nvSpPr>
          <p:spPr bwMode="auto">
            <a:xfrm>
              <a:off x="3178" y="1921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3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80" name="Rectangle 260"/>
            <p:cNvSpPr>
              <a:spLocks noChangeArrowheads="1"/>
            </p:cNvSpPr>
            <p:nvPr/>
          </p:nvSpPr>
          <p:spPr bwMode="auto">
            <a:xfrm>
              <a:off x="3178" y="1574"/>
              <a:ext cx="47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4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32" name="Freeform 261"/>
            <p:cNvSpPr/>
            <p:nvPr/>
          </p:nvSpPr>
          <p:spPr>
            <a:xfrm>
              <a:off x="3274" y="2964"/>
              <a:ext cx="86" cy="64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9" y="27"/>
                </a:cxn>
                <a:cxn ang="0">
                  <a:pos x="47" y="9"/>
                </a:cxn>
                <a:cxn ang="0">
                  <a:pos x="86" y="0"/>
                </a:cxn>
              </a:cxnLst>
              <a:pathLst>
                <a:path w="69" h="54">
                  <a:moveTo>
                    <a:pt x="0" y="54"/>
                  </a:moveTo>
                  <a:lnTo>
                    <a:pt x="7" y="23"/>
                  </a:lnTo>
                  <a:lnTo>
                    <a:pt x="38" y="8"/>
                  </a:lnTo>
                  <a:lnTo>
                    <a:pt x="69" y="0"/>
                  </a:lnTo>
                </a:path>
              </a:pathLst>
            </a:custGeom>
            <a:noFill/>
            <a:ln w="19050" cap="flat" cmpd="sng">
              <a:solidFill>
                <a:srgbClr val="3333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3" name="Line 262"/>
            <p:cNvSpPr/>
            <p:nvPr/>
          </p:nvSpPr>
          <p:spPr>
            <a:xfrm flipV="1">
              <a:off x="3360" y="2927"/>
              <a:ext cx="1740" cy="37"/>
            </a:xfrm>
            <a:prstGeom prst="line">
              <a:avLst/>
            </a:prstGeom>
            <a:ln w="19050" cap="flat" cmpd="sng">
              <a:solidFill>
                <a:srgbClr val="3333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34" name="Line 263"/>
            <p:cNvSpPr/>
            <p:nvPr/>
          </p:nvSpPr>
          <p:spPr>
            <a:xfrm flipV="1">
              <a:off x="3426" y="2662"/>
              <a:ext cx="1588" cy="27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35" name="Line 264"/>
            <p:cNvSpPr/>
            <p:nvPr/>
          </p:nvSpPr>
          <p:spPr>
            <a:xfrm flipV="1">
              <a:off x="3475" y="2342"/>
              <a:ext cx="1396" cy="18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36" name="Line 265"/>
            <p:cNvSpPr/>
            <p:nvPr/>
          </p:nvSpPr>
          <p:spPr>
            <a:xfrm flipV="1">
              <a:off x="3522" y="1994"/>
              <a:ext cx="1215" cy="19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37" name="Line 266"/>
            <p:cNvSpPr/>
            <p:nvPr/>
          </p:nvSpPr>
          <p:spPr>
            <a:xfrm flipV="1">
              <a:off x="3590" y="1646"/>
              <a:ext cx="1080" cy="28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38" name="Rectangle 267"/>
            <p:cNvSpPr/>
            <p:nvPr/>
          </p:nvSpPr>
          <p:spPr>
            <a:xfrm>
              <a:off x="4063" y="1437"/>
              <a:ext cx="48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5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5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39" name="Rectangle 268"/>
            <p:cNvSpPr/>
            <p:nvPr/>
          </p:nvSpPr>
          <p:spPr>
            <a:xfrm>
              <a:off x="4155" y="1545"/>
              <a:ext cx="58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endParaRPr lang="en-US" altLang="zh-CN" sz="9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589" name="Rectangle 269"/>
            <p:cNvSpPr>
              <a:spLocks noChangeArrowheads="1"/>
            </p:cNvSpPr>
            <p:nvPr/>
          </p:nvSpPr>
          <p:spPr bwMode="auto">
            <a:xfrm>
              <a:off x="4240" y="1467"/>
              <a:ext cx="131" cy="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＝</a:t>
              </a: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90" name="Rectangle 270"/>
            <p:cNvSpPr>
              <a:spLocks noChangeArrowheads="1"/>
            </p:cNvSpPr>
            <p:nvPr/>
          </p:nvSpPr>
          <p:spPr bwMode="auto">
            <a:xfrm>
              <a:off x="4396" y="1491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40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42" name="Rectangle 271"/>
            <p:cNvSpPr/>
            <p:nvPr/>
          </p:nvSpPr>
          <p:spPr>
            <a:xfrm>
              <a:off x="4526" y="1459"/>
              <a:ext cx="67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  <a:sym typeface="Symbol" panose="05050102010706020507" pitchFamily="18" charset="2"/>
                </a:rPr>
                <a:t></a:t>
              </a:r>
              <a:endParaRPr lang="zh-CN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43" name="Rectangle 272"/>
            <p:cNvSpPr/>
            <p:nvPr/>
          </p:nvSpPr>
          <p:spPr>
            <a:xfrm>
              <a:off x="4622" y="1459"/>
              <a:ext cx="84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A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593" name="Rectangle 273"/>
            <p:cNvSpPr>
              <a:spLocks noChangeArrowheads="1"/>
            </p:cNvSpPr>
            <p:nvPr/>
          </p:nvSpPr>
          <p:spPr bwMode="auto">
            <a:xfrm>
              <a:off x="4283" y="1839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30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94" name="Rectangle 274"/>
            <p:cNvSpPr>
              <a:spLocks noChangeArrowheads="1"/>
            </p:cNvSpPr>
            <p:nvPr/>
          </p:nvSpPr>
          <p:spPr bwMode="auto">
            <a:xfrm>
              <a:off x="4395" y="1839"/>
              <a:ext cx="5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6595" name="Rectangle 275"/>
            <p:cNvSpPr>
              <a:spLocks noChangeArrowheads="1"/>
            </p:cNvSpPr>
            <p:nvPr/>
          </p:nvSpPr>
          <p:spPr bwMode="auto">
            <a:xfrm>
              <a:off x="4483" y="1839"/>
              <a:ext cx="69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96" name="Rectangle 276"/>
            <p:cNvSpPr>
              <a:spLocks noChangeArrowheads="1"/>
            </p:cNvSpPr>
            <p:nvPr/>
          </p:nvSpPr>
          <p:spPr bwMode="auto">
            <a:xfrm>
              <a:off x="4311" y="2178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20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97" name="Rectangle 277"/>
            <p:cNvSpPr>
              <a:spLocks noChangeArrowheads="1"/>
            </p:cNvSpPr>
            <p:nvPr/>
          </p:nvSpPr>
          <p:spPr bwMode="auto">
            <a:xfrm>
              <a:off x="4420" y="2197"/>
              <a:ext cx="78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 </a:t>
              </a: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6598" name="Rectangle 278"/>
            <p:cNvSpPr>
              <a:spLocks noChangeArrowheads="1"/>
            </p:cNvSpPr>
            <p:nvPr/>
          </p:nvSpPr>
          <p:spPr bwMode="auto">
            <a:xfrm>
              <a:off x="4504" y="2187"/>
              <a:ext cx="69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599" name="Rectangle 279"/>
            <p:cNvSpPr>
              <a:spLocks noChangeArrowheads="1"/>
            </p:cNvSpPr>
            <p:nvPr/>
          </p:nvSpPr>
          <p:spPr bwMode="auto">
            <a:xfrm>
              <a:off x="4330" y="2507"/>
              <a:ext cx="9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600" name="Rectangle 280"/>
            <p:cNvSpPr>
              <a:spLocks noChangeArrowheads="1"/>
            </p:cNvSpPr>
            <p:nvPr/>
          </p:nvSpPr>
          <p:spPr bwMode="auto">
            <a:xfrm>
              <a:off x="4440" y="2507"/>
              <a:ext cx="52" cy="12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6601" name="Rectangle 281"/>
            <p:cNvSpPr>
              <a:spLocks noChangeArrowheads="1"/>
            </p:cNvSpPr>
            <p:nvPr/>
          </p:nvSpPr>
          <p:spPr bwMode="auto">
            <a:xfrm>
              <a:off x="4529" y="2507"/>
              <a:ext cx="69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602" name="Rectangle 282"/>
            <p:cNvSpPr>
              <a:spLocks noChangeArrowheads="1"/>
            </p:cNvSpPr>
            <p:nvPr/>
          </p:nvSpPr>
          <p:spPr bwMode="auto">
            <a:xfrm>
              <a:off x="4400" y="2790"/>
              <a:ext cx="51" cy="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0</a:t>
              </a:r>
              <a:endPara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603" name="Rectangle 283"/>
            <p:cNvSpPr>
              <a:spLocks noChangeArrowheads="1"/>
            </p:cNvSpPr>
            <p:nvPr/>
          </p:nvSpPr>
          <p:spPr bwMode="auto">
            <a:xfrm>
              <a:off x="4461" y="2790"/>
              <a:ext cx="55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6604" name="Rectangle 284"/>
            <p:cNvSpPr>
              <a:spLocks noChangeArrowheads="1"/>
            </p:cNvSpPr>
            <p:nvPr/>
          </p:nvSpPr>
          <p:spPr bwMode="auto">
            <a:xfrm>
              <a:off x="4550" y="2790"/>
              <a:ext cx="69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56" name="Line 285"/>
            <p:cNvSpPr/>
            <p:nvPr/>
          </p:nvSpPr>
          <p:spPr>
            <a:xfrm flipV="1">
              <a:off x="3360" y="2991"/>
              <a:ext cx="1760" cy="9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57" name="Freeform 286"/>
            <p:cNvSpPr/>
            <p:nvPr/>
          </p:nvSpPr>
          <p:spPr>
            <a:xfrm>
              <a:off x="3274" y="3000"/>
              <a:ext cx="86" cy="2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37" y="0"/>
                </a:cxn>
                <a:cxn ang="0">
                  <a:pos x="86" y="0"/>
                </a:cxn>
              </a:cxnLst>
              <a:pathLst>
                <a:path w="69" h="23">
                  <a:moveTo>
                    <a:pt x="0" y="23"/>
                  </a:moveTo>
                  <a:lnTo>
                    <a:pt x="30" y="0"/>
                  </a:lnTo>
                  <a:lnTo>
                    <a:pt x="69" y="0"/>
                  </a:lnTo>
                </a:path>
              </a:pathLst>
            </a:custGeom>
            <a:noFill/>
            <a:ln w="19050" cap="flat" cmpd="sng">
              <a:solidFill>
                <a:srgbClr val="0066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8" name="Line 287"/>
            <p:cNvSpPr/>
            <p:nvPr/>
          </p:nvSpPr>
          <p:spPr>
            <a:xfrm flipV="1">
              <a:off x="4899" y="2862"/>
              <a:ext cx="49" cy="119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59" name="Rectangle 288"/>
            <p:cNvSpPr/>
            <p:nvPr/>
          </p:nvSpPr>
          <p:spPr>
            <a:xfrm>
              <a:off x="4831" y="2763"/>
              <a:ext cx="58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66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endParaRPr lang="en-US" altLang="zh-CN" sz="900" b="1" dirty="0">
                <a:solidFill>
                  <a:srgbClr val="0066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609" name="Rectangle 289"/>
            <p:cNvSpPr>
              <a:spLocks noChangeArrowheads="1"/>
            </p:cNvSpPr>
            <p:nvPr/>
          </p:nvSpPr>
          <p:spPr bwMode="auto">
            <a:xfrm>
              <a:off x="4910" y="2707"/>
              <a:ext cx="253" cy="12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＝－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61" name="Rectangle 290"/>
            <p:cNvSpPr/>
            <p:nvPr/>
          </p:nvSpPr>
          <p:spPr>
            <a:xfrm>
              <a:off x="5139" y="2677"/>
              <a:ext cx="48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500" i="1" dirty="0">
                  <a:solidFill>
                    <a:srgbClr val="0066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500" b="1" dirty="0">
                <a:solidFill>
                  <a:srgbClr val="0066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62" name="Rectangle 291"/>
            <p:cNvSpPr/>
            <p:nvPr/>
          </p:nvSpPr>
          <p:spPr>
            <a:xfrm>
              <a:off x="5246" y="2795"/>
              <a:ext cx="179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66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CBO</a:t>
              </a:r>
              <a:endParaRPr lang="en-US" altLang="zh-CN" sz="900" b="1" dirty="0">
                <a:solidFill>
                  <a:srgbClr val="0066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63" name="Rectangle 292"/>
            <p:cNvSpPr/>
            <p:nvPr/>
          </p:nvSpPr>
          <p:spPr>
            <a:xfrm>
              <a:off x="3337" y="1083"/>
              <a:ext cx="48" cy="2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64" name="Rectangle 293"/>
            <p:cNvSpPr/>
            <p:nvPr/>
          </p:nvSpPr>
          <p:spPr>
            <a:xfrm>
              <a:off x="3400" y="1233"/>
              <a:ext cx="58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</a:t>
              </a:r>
              <a:endParaRPr lang="en-US" altLang="zh-CN" sz="9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65" name="Rectangle 294"/>
            <p:cNvSpPr/>
            <p:nvPr/>
          </p:nvSpPr>
          <p:spPr>
            <a:xfrm>
              <a:off x="3491" y="1198"/>
              <a:ext cx="32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宋体" pitchFamily="2" charset="-122"/>
                </a:rPr>
                <a:t>/</a:t>
              </a:r>
              <a:endParaRPr lang="zh-CN" altLang="en-US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56615" name="Rectangle 295"/>
            <p:cNvSpPr>
              <a:spLocks noChangeArrowheads="1"/>
            </p:cNvSpPr>
            <p:nvPr/>
          </p:nvSpPr>
          <p:spPr bwMode="auto">
            <a:xfrm>
              <a:off x="3561" y="1158"/>
              <a:ext cx="102" cy="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m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56616" name="Rectangle 296"/>
            <p:cNvSpPr>
              <a:spLocks noChangeArrowheads="1"/>
            </p:cNvSpPr>
            <p:nvPr/>
          </p:nvSpPr>
          <p:spPr bwMode="auto">
            <a:xfrm>
              <a:off x="3701" y="1169"/>
              <a:ext cx="94" cy="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8268" name="Line 297"/>
            <p:cNvSpPr/>
            <p:nvPr/>
          </p:nvSpPr>
          <p:spPr>
            <a:xfrm flipV="1">
              <a:off x="3274" y="1802"/>
              <a:ext cx="152" cy="122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69" name="Freeform 298"/>
            <p:cNvSpPr/>
            <p:nvPr/>
          </p:nvSpPr>
          <p:spPr>
            <a:xfrm>
              <a:off x="3426" y="1674"/>
              <a:ext cx="164" cy="128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86" y="9"/>
                </a:cxn>
                <a:cxn ang="0">
                  <a:pos x="29" y="55"/>
                </a:cxn>
                <a:cxn ang="0">
                  <a:pos x="0" y="128"/>
                </a:cxn>
              </a:cxnLst>
              <a:pathLst>
                <a:path w="131" h="108">
                  <a:moveTo>
                    <a:pt x="131" y="0"/>
                  </a:moveTo>
                  <a:lnTo>
                    <a:pt x="69" y="8"/>
                  </a:lnTo>
                  <a:lnTo>
                    <a:pt x="23" y="46"/>
                  </a:lnTo>
                  <a:lnTo>
                    <a:pt x="0" y="108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0" name="Freeform 299"/>
            <p:cNvSpPr/>
            <p:nvPr/>
          </p:nvSpPr>
          <p:spPr>
            <a:xfrm>
              <a:off x="3389" y="2013"/>
              <a:ext cx="133" cy="136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66" y="27"/>
                </a:cxn>
                <a:cxn ang="0">
                  <a:pos x="29" y="72"/>
                </a:cxn>
                <a:cxn ang="0">
                  <a:pos x="0" y="136"/>
                </a:cxn>
              </a:cxnLst>
              <a:pathLst>
                <a:path w="107" h="115">
                  <a:moveTo>
                    <a:pt x="107" y="0"/>
                  </a:moveTo>
                  <a:lnTo>
                    <a:pt x="53" y="23"/>
                  </a:lnTo>
                  <a:lnTo>
                    <a:pt x="23" y="61"/>
                  </a:lnTo>
                  <a:lnTo>
                    <a:pt x="0" y="115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1" name="Freeform 300"/>
            <p:cNvSpPr/>
            <p:nvPr/>
          </p:nvSpPr>
          <p:spPr>
            <a:xfrm>
              <a:off x="3340" y="2360"/>
              <a:ext cx="135" cy="128"/>
            </a:xfrm>
            <a:custGeom>
              <a:avLst/>
              <a:gdLst/>
              <a:ahLst/>
              <a:cxnLst>
                <a:cxn ang="0">
                  <a:pos x="135" y="0"/>
                </a:cxn>
                <a:cxn ang="0">
                  <a:pos x="78" y="27"/>
                </a:cxn>
                <a:cxn ang="0">
                  <a:pos x="29" y="73"/>
                </a:cxn>
                <a:cxn ang="0">
                  <a:pos x="0" y="128"/>
                </a:cxn>
              </a:cxnLst>
              <a:pathLst>
                <a:path w="108" h="108">
                  <a:moveTo>
                    <a:pt x="108" y="0"/>
                  </a:moveTo>
                  <a:lnTo>
                    <a:pt x="62" y="23"/>
                  </a:lnTo>
                  <a:lnTo>
                    <a:pt x="23" y="62"/>
                  </a:lnTo>
                  <a:lnTo>
                    <a:pt x="0" y="108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2" name="Freeform 301"/>
            <p:cNvSpPr/>
            <p:nvPr/>
          </p:nvSpPr>
          <p:spPr>
            <a:xfrm>
              <a:off x="3303" y="2689"/>
              <a:ext cx="123" cy="138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66" y="19"/>
                </a:cxn>
                <a:cxn ang="0">
                  <a:pos x="19" y="74"/>
                </a:cxn>
                <a:cxn ang="0">
                  <a:pos x="0" y="138"/>
                </a:cxn>
              </a:cxnLst>
              <a:pathLst>
                <a:path w="99" h="116">
                  <a:moveTo>
                    <a:pt x="99" y="0"/>
                  </a:moveTo>
                  <a:lnTo>
                    <a:pt x="53" y="16"/>
                  </a:lnTo>
                  <a:lnTo>
                    <a:pt x="15" y="62"/>
                  </a:lnTo>
                  <a:lnTo>
                    <a:pt x="0" y="116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3" name="Rectangle 302"/>
            <p:cNvSpPr/>
            <p:nvPr/>
          </p:nvSpPr>
          <p:spPr>
            <a:xfrm>
              <a:off x="4766" y="2680"/>
              <a:ext cx="48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500" i="1" dirty="0">
                  <a:solidFill>
                    <a:srgbClr val="0066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500" b="1" dirty="0">
                <a:solidFill>
                  <a:srgbClr val="0066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8200" name="Group 303"/>
          <p:cNvGrpSpPr/>
          <p:nvPr/>
        </p:nvGrpSpPr>
        <p:grpSpPr>
          <a:xfrm>
            <a:off x="6959600" y="2957513"/>
            <a:ext cx="541338" cy="1266825"/>
            <a:chOff x="3791" y="1720"/>
            <a:chExt cx="192" cy="889"/>
          </a:xfrm>
        </p:grpSpPr>
        <p:sp>
          <p:nvSpPr>
            <p:cNvPr id="8206" name="Rectangle 304"/>
            <p:cNvSpPr/>
            <p:nvPr/>
          </p:nvSpPr>
          <p:spPr>
            <a:xfrm>
              <a:off x="3833" y="1720"/>
              <a:ext cx="107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放</a:t>
              </a:r>
              <a:endParaRPr lang="zh-CN" altLang="en-US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07" name="Rectangle 305"/>
            <p:cNvSpPr/>
            <p:nvPr/>
          </p:nvSpPr>
          <p:spPr>
            <a:xfrm>
              <a:off x="3791" y="2047"/>
              <a:ext cx="192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大</a:t>
              </a:r>
              <a:endParaRPr lang="zh-CN" altLang="en-US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8208" name="Rectangle 306"/>
            <p:cNvSpPr/>
            <p:nvPr/>
          </p:nvSpPr>
          <p:spPr>
            <a:xfrm>
              <a:off x="3845" y="2415"/>
              <a:ext cx="81" cy="1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区</a:t>
              </a:r>
              <a:endParaRPr lang="zh-CN" altLang="en-US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8201" name="Rectangle 307"/>
          <p:cNvSpPr/>
          <p:nvPr/>
        </p:nvSpPr>
        <p:spPr>
          <a:xfrm>
            <a:off x="6281738" y="2371725"/>
            <a:ext cx="1008062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en-US" altLang="zh-CN" sz="1500" dirty="0">
                <a:solidFill>
                  <a:srgbClr val="00808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1500" baseline="-18000" dirty="0">
                <a:solidFill>
                  <a:srgbClr val="008080"/>
                </a:solidFill>
                <a:latin typeface="Times New Roman" panose="02020503050405090304" pitchFamily="18" charset="0"/>
                <a:ea typeface="楷体_GB2312" pitchFamily="1" charset="-122"/>
              </a:rPr>
              <a:t>CE </a:t>
            </a:r>
            <a:r>
              <a:rPr lang="en-US" altLang="zh-CN" sz="1500" dirty="0">
                <a:solidFill>
                  <a:srgbClr val="008080"/>
                </a:solidFill>
                <a:latin typeface="Times New Roman" panose="02020503050405090304" pitchFamily="18" charset="0"/>
                <a:ea typeface="楷体_GB2312" pitchFamily="1" charset="-122"/>
              </a:rPr>
              <a:t>= u</a:t>
            </a:r>
            <a:r>
              <a:rPr lang="en-US" altLang="zh-CN" sz="1500" baseline="-18000" dirty="0">
                <a:solidFill>
                  <a:srgbClr val="008080"/>
                </a:solidFill>
                <a:latin typeface="Times New Roman" panose="02020503050405090304" pitchFamily="18" charset="0"/>
                <a:ea typeface="楷体_GB2312" pitchFamily="1" charset="-122"/>
              </a:rPr>
              <a:t>BE</a:t>
            </a:r>
            <a:endParaRPr lang="en-US" altLang="zh-CN" sz="1500" baseline="-18000" dirty="0">
              <a:solidFill>
                <a:srgbClr val="00808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8202" name="Line 308"/>
          <p:cNvSpPr/>
          <p:nvPr/>
        </p:nvSpPr>
        <p:spPr>
          <a:xfrm flipV="1">
            <a:off x="6369050" y="2651125"/>
            <a:ext cx="331788" cy="1874838"/>
          </a:xfrm>
          <a:prstGeom prst="line">
            <a:avLst/>
          </a:prstGeom>
          <a:ln w="19050" cap="flat" cmpd="sng">
            <a:solidFill>
              <a:srgbClr val="009999"/>
            </a:solidFill>
            <a:prstDash val="sysDash"/>
            <a:headEnd type="none" w="med" len="med"/>
            <a:tailEnd type="none" w="med" len="med"/>
          </a:ln>
        </p:spPr>
      </p:sp>
      <p:sp>
        <p:nvSpPr>
          <p:cNvPr id="56629" name="Rectangle 309"/>
          <p:cNvSpPr/>
          <p:nvPr/>
        </p:nvSpPr>
        <p:spPr>
          <a:xfrm>
            <a:off x="3219450" y="3808413"/>
            <a:ext cx="5613400" cy="8429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  为此，定义共发</a:t>
            </a:r>
            <a:endParaRPr lang="en-US" altLang="zh-CN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0" indent="0" algn="just" defTabSz="6858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射极交流电流放大系数：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56630" name="Object 310"/>
          <p:cNvGraphicFramePr>
            <a:graphicFrameLocks noChangeAspect="1"/>
          </p:cNvGraphicFramePr>
          <p:nvPr/>
        </p:nvGraphicFramePr>
        <p:xfrm>
          <a:off x="5981700" y="3119438"/>
          <a:ext cx="148431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2512060" imgH="1482090" progId="Visio.Drawing.11">
                  <p:embed/>
                </p:oleObj>
              </mc:Choice>
              <mc:Fallback>
                <p:oleObj name="" r:id="rId3" imgW="2512060" imgH="148209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1700" y="3119438"/>
                        <a:ext cx="1484313" cy="779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631" name="Object 311"/>
          <p:cNvGraphicFramePr>
            <a:graphicFrameLocks noChangeAspect="1"/>
          </p:cNvGraphicFramePr>
          <p:nvPr/>
        </p:nvGraphicFramePr>
        <p:xfrm>
          <a:off x="8172450" y="3186113"/>
          <a:ext cx="73342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1166495" imgH="1145540" progId="Visio.Drawing.11">
                  <p:embed/>
                </p:oleObj>
              </mc:Choice>
              <mc:Fallback>
                <p:oleObj name="" r:id="rId5" imgW="1166495" imgH="1145540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2450" y="3186113"/>
                        <a:ext cx="733425" cy="735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9" grpId="0"/>
      <p:bldP spid="56499" grpId="0"/>
      <p:bldP spid="56517" grpId="0"/>
      <p:bldP spid="5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黑体" pitchFamily="49" charset="-122"/>
              </a:rPr>
              <a:t>非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19288" y="1557338"/>
            <a:ext cx="7529512" cy="417671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/>
              <a:t>条件不具备，结果发生</a:t>
            </a:r>
            <a:endParaRPr lang="zh-CN" altLang="en-US" sz="2800"/>
          </a:p>
          <a:p>
            <a:pPr eaLnBrk="1" hangingPunct="1">
              <a:defRPr/>
            </a:pPr>
            <a:r>
              <a:rPr lang="zh-CN" altLang="en-US" sz="2800"/>
              <a:t> </a:t>
            </a:r>
            <a:endParaRPr lang="zh-CN" altLang="en-US" sz="2800"/>
          </a:p>
          <a:p>
            <a:pPr eaLnBrk="1" hangingPunct="1">
              <a:buFontTx/>
              <a:buNone/>
              <a:defRPr/>
            </a:pPr>
            <a:endParaRPr lang="en-US" altLang="zh-CN" sz="2800"/>
          </a:p>
        </p:txBody>
      </p:sp>
      <p:graphicFrame>
        <p:nvGraphicFramePr>
          <p:cNvPr id="7172" name="Object 35"/>
          <p:cNvGraphicFramePr>
            <a:graphicFrameLocks noChangeAspect="1"/>
          </p:cNvGraphicFramePr>
          <p:nvPr>
            <p:ph sz="quarter" idx="3"/>
          </p:nvPr>
        </p:nvGraphicFramePr>
        <p:xfrm>
          <a:off x="2351088" y="2238375"/>
          <a:ext cx="23939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公式" r:id="rId1" imgW="1167765" imgH="215900" progId="Equation.3">
                  <p:embed/>
                </p:oleObj>
              </mc:Choice>
              <mc:Fallback>
                <p:oleObj name="公式" r:id="rId1" imgW="1167765" imgH="2159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2238375"/>
                        <a:ext cx="23939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5" name="Group 39"/>
          <p:cNvGraphicFramePr>
            <a:graphicFrameLocks noGrp="1"/>
          </p:cNvGraphicFramePr>
          <p:nvPr/>
        </p:nvGraphicFramePr>
        <p:xfrm>
          <a:off x="2711450" y="3357563"/>
          <a:ext cx="2520950" cy="1866901"/>
        </p:xfrm>
        <a:graphic>
          <a:graphicData uri="http://schemas.openxmlformats.org/drawingml/2006/table">
            <a:tbl>
              <a:tblPr/>
              <a:tblGrid>
                <a:gridCol w="1513205"/>
                <a:gridCol w="1007745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     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 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83" name="Object 40"/>
          <p:cNvGraphicFramePr>
            <a:graphicFrameLocks noChangeAspect="1"/>
          </p:cNvGraphicFramePr>
          <p:nvPr>
            <p:ph sz="quarter" idx="2"/>
          </p:nvPr>
        </p:nvGraphicFramePr>
        <p:xfrm>
          <a:off x="6527800" y="2133600"/>
          <a:ext cx="2779713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Photo Editor Photo" r:id="rId3" imgW="4810125" imgH="6105525" progId="MSPhotoEd.3">
                  <p:embed/>
                </p:oleObj>
              </mc:Choice>
              <mc:Fallback>
                <p:oleObj name="Photo Editor Photo" r:id="rId3" imgW="4810125" imgH="6105525" progId="MSPhotoEd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133600"/>
                        <a:ext cx="2779713" cy="352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AutoShape 107"/>
          <p:cNvSpPr/>
          <p:nvPr/>
        </p:nvSpPr>
        <p:spPr>
          <a:xfrm>
            <a:off x="7696200" y="1968500"/>
            <a:ext cx="1524000" cy="414338"/>
          </a:xfrm>
          <a:prstGeom prst="wedgeRoundRectCallout">
            <a:avLst>
              <a:gd name="adj1" fmla="val -67111"/>
              <a:gd name="adj2" fmla="val 185056"/>
              <a:gd name="adj3" fmla="val 16667"/>
            </a:avLst>
          </a:prstGeom>
          <a:solidFill>
            <a:srgbClr val="FFFF99"/>
          </a:solidFill>
          <a:ln w="9525" cap="flat" cmpd="sng">
            <a:solidFill>
              <a:srgbClr val="CC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006666"/>
                </a:solidFill>
                <a:latin typeface="Times New Roman" panose="02020503050405090304" pitchFamily="18" charset="0"/>
                <a:ea typeface="楷体_GB2312" pitchFamily="1" charset="-122"/>
              </a:rPr>
              <a:t>临界饱和线</a:t>
            </a:r>
            <a:endParaRPr lang="en-US" altLang="zh-CN" sz="1800" b="1" dirty="0">
              <a:solidFill>
                <a:srgbClr val="006666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48163" name="Rectangle 3"/>
          <p:cNvSpPr>
            <a:spLocks noGrp="1"/>
          </p:cNvSpPr>
          <p:nvPr>
            <p:ph idx="1"/>
          </p:nvPr>
        </p:nvSpPr>
        <p:spPr>
          <a:xfrm>
            <a:off x="3668713" y="1931988"/>
            <a:ext cx="3135312" cy="9906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不受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控制，表现为不同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的曲线在饱和区汇集。    </a:t>
            </a:r>
            <a:endParaRPr lang="zh-CN" altLang="en-US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9220" name="Group 99"/>
          <p:cNvGrpSpPr/>
          <p:nvPr/>
        </p:nvGrpSpPr>
        <p:grpSpPr>
          <a:xfrm>
            <a:off x="6946900" y="2166938"/>
            <a:ext cx="2382838" cy="2565400"/>
            <a:chOff x="3575" y="1164"/>
            <a:chExt cx="1938" cy="2082"/>
          </a:xfrm>
        </p:grpSpPr>
        <p:sp>
          <p:nvSpPr>
            <p:cNvPr id="9243" name="Line 5"/>
            <p:cNvSpPr/>
            <p:nvPr/>
          </p:nvSpPr>
          <p:spPr>
            <a:xfrm flipV="1">
              <a:off x="3686" y="3017"/>
              <a:ext cx="1665" cy="7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4" name="Freeform 6"/>
            <p:cNvSpPr/>
            <p:nvPr/>
          </p:nvSpPr>
          <p:spPr>
            <a:xfrm>
              <a:off x="5276" y="2997"/>
              <a:ext cx="137" cy="44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24" y="18"/>
                </a:cxn>
                <a:cxn ang="0">
                  <a:pos x="0" y="0"/>
                </a:cxn>
                <a:cxn ang="0">
                  <a:pos x="137" y="18"/>
                </a:cxn>
                <a:cxn ang="0">
                  <a:pos x="0" y="44"/>
                </a:cxn>
              </a:cxnLst>
              <a:pathLst>
                <a:path w="92" h="39">
                  <a:moveTo>
                    <a:pt x="0" y="39"/>
                  </a:moveTo>
                  <a:lnTo>
                    <a:pt x="16" y="16"/>
                  </a:lnTo>
                  <a:lnTo>
                    <a:pt x="0" y="0"/>
                  </a:lnTo>
                  <a:lnTo>
                    <a:pt x="92" y="1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5" name="Line 7"/>
            <p:cNvSpPr/>
            <p:nvPr/>
          </p:nvSpPr>
          <p:spPr>
            <a:xfrm flipV="1">
              <a:off x="3686" y="1371"/>
              <a:ext cx="3" cy="1653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6" name="Freeform 8"/>
            <p:cNvSpPr/>
            <p:nvPr/>
          </p:nvSpPr>
          <p:spPr>
            <a:xfrm>
              <a:off x="3653" y="1284"/>
              <a:ext cx="56" cy="104"/>
            </a:xfrm>
            <a:custGeom>
              <a:avLst/>
              <a:gdLst/>
              <a:ahLst/>
              <a:cxnLst>
                <a:cxn ang="0">
                  <a:pos x="56" y="104"/>
                </a:cxn>
                <a:cxn ang="0">
                  <a:pos x="34" y="87"/>
                </a:cxn>
                <a:cxn ang="0">
                  <a:pos x="0" y="104"/>
                </a:cxn>
                <a:cxn ang="0">
                  <a:pos x="34" y="0"/>
                </a:cxn>
                <a:cxn ang="0">
                  <a:pos x="56" y="104"/>
                </a:cxn>
              </a:cxnLst>
              <a:pathLst>
                <a:path w="38" h="92">
                  <a:moveTo>
                    <a:pt x="38" y="92"/>
                  </a:moveTo>
                  <a:lnTo>
                    <a:pt x="23" y="77"/>
                  </a:lnTo>
                  <a:lnTo>
                    <a:pt x="0" y="92"/>
                  </a:lnTo>
                  <a:lnTo>
                    <a:pt x="23" y="0"/>
                  </a:lnTo>
                  <a:lnTo>
                    <a:pt x="38" y="9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7" name="Rectangle 9"/>
            <p:cNvSpPr/>
            <p:nvPr/>
          </p:nvSpPr>
          <p:spPr>
            <a:xfrm>
              <a:off x="4983" y="2969"/>
              <a:ext cx="93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u</a:t>
              </a:r>
              <a:endParaRPr lang="en-US" altLang="zh-CN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170" name="Rectangle 10"/>
            <p:cNvSpPr>
              <a:spLocks noChangeArrowheads="1"/>
            </p:cNvSpPr>
            <p:nvPr/>
          </p:nvSpPr>
          <p:spPr bwMode="auto">
            <a:xfrm>
              <a:off x="5115" y="3093"/>
              <a:ext cx="72" cy="1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C</a:t>
              </a:r>
              <a:endPara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49" name="Rectangle 11"/>
            <p:cNvSpPr/>
            <p:nvPr/>
          </p:nvSpPr>
          <p:spPr>
            <a:xfrm>
              <a:off x="5211" y="3080"/>
              <a:ext cx="76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E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172" name="Rectangle 12"/>
            <p:cNvSpPr>
              <a:spLocks noChangeArrowheads="1"/>
            </p:cNvSpPr>
            <p:nvPr/>
          </p:nvSpPr>
          <p:spPr bwMode="auto">
            <a:xfrm>
              <a:off x="5325" y="3041"/>
              <a:ext cx="39" cy="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/</a:t>
              </a: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173" name="Rectangle 13"/>
            <p:cNvSpPr>
              <a:spLocks noChangeArrowheads="1"/>
            </p:cNvSpPr>
            <p:nvPr/>
          </p:nvSpPr>
          <p:spPr bwMode="auto">
            <a:xfrm>
              <a:off x="5412" y="3077"/>
              <a:ext cx="101" cy="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V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52" name="Line 14"/>
            <p:cNvSpPr/>
            <p:nvPr/>
          </p:nvSpPr>
          <p:spPr>
            <a:xfrm>
              <a:off x="3686" y="2368"/>
              <a:ext cx="57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3" name="Line 15"/>
            <p:cNvSpPr/>
            <p:nvPr/>
          </p:nvSpPr>
          <p:spPr>
            <a:xfrm>
              <a:off x="3686" y="2035"/>
              <a:ext cx="57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4" name="Line 16"/>
            <p:cNvSpPr/>
            <p:nvPr/>
          </p:nvSpPr>
          <p:spPr>
            <a:xfrm>
              <a:off x="3686" y="1702"/>
              <a:ext cx="57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5" name="Line 17"/>
            <p:cNvSpPr/>
            <p:nvPr/>
          </p:nvSpPr>
          <p:spPr>
            <a:xfrm flipV="1">
              <a:off x="4221" y="2989"/>
              <a:ext cx="1" cy="35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6" name="Line 18"/>
            <p:cNvSpPr/>
            <p:nvPr/>
          </p:nvSpPr>
          <p:spPr>
            <a:xfrm flipV="1">
              <a:off x="4756" y="2989"/>
              <a:ext cx="2" cy="35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7" name="Line 19"/>
            <p:cNvSpPr/>
            <p:nvPr/>
          </p:nvSpPr>
          <p:spPr>
            <a:xfrm flipV="1">
              <a:off x="5302" y="2989"/>
              <a:ext cx="2" cy="35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8" name="Rectangle 20"/>
            <p:cNvSpPr/>
            <p:nvPr/>
          </p:nvSpPr>
          <p:spPr>
            <a:xfrm>
              <a:off x="4219" y="3042"/>
              <a:ext cx="62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2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59" name="Rectangle 21"/>
            <p:cNvSpPr/>
            <p:nvPr/>
          </p:nvSpPr>
          <p:spPr>
            <a:xfrm>
              <a:off x="4755" y="3042"/>
              <a:ext cx="62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183" name="Rectangle 23"/>
            <p:cNvSpPr>
              <a:spLocks noChangeArrowheads="1"/>
            </p:cNvSpPr>
            <p:nvPr/>
          </p:nvSpPr>
          <p:spPr bwMode="auto">
            <a:xfrm>
              <a:off x="3575" y="2954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184" name="Rectangle 24"/>
            <p:cNvSpPr>
              <a:spLocks noChangeArrowheads="1"/>
            </p:cNvSpPr>
            <p:nvPr/>
          </p:nvSpPr>
          <p:spPr bwMode="auto">
            <a:xfrm>
              <a:off x="3575" y="2630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185" name="Rectangle 25"/>
            <p:cNvSpPr>
              <a:spLocks noChangeArrowheads="1"/>
            </p:cNvSpPr>
            <p:nvPr/>
          </p:nvSpPr>
          <p:spPr bwMode="auto">
            <a:xfrm>
              <a:off x="3575" y="2297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2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186" name="Rectangle 26"/>
            <p:cNvSpPr>
              <a:spLocks noChangeArrowheads="1"/>
            </p:cNvSpPr>
            <p:nvPr/>
          </p:nvSpPr>
          <p:spPr bwMode="auto">
            <a:xfrm>
              <a:off x="3575" y="1965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3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187" name="Rectangle 27"/>
            <p:cNvSpPr>
              <a:spLocks noChangeArrowheads="1"/>
            </p:cNvSpPr>
            <p:nvPr/>
          </p:nvSpPr>
          <p:spPr bwMode="auto">
            <a:xfrm>
              <a:off x="3575" y="1634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4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65" name="Freeform 29"/>
            <p:cNvSpPr/>
            <p:nvPr/>
          </p:nvSpPr>
          <p:spPr>
            <a:xfrm>
              <a:off x="3686" y="2963"/>
              <a:ext cx="103" cy="6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10" y="26"/>
                </a:cxn>
                <a:cxn ang="0">
                  <a:pos x="57" y="9"/>
                </a:cxn>
                <a:cxn ang="0">
                  <a:pos x="103" y="0"/>
                </a:cxn>
              </a:cxnLst>
              <a:pathLst>
                <a:path w="69" h="54">
                  <a:moveTo>
                    <a:pt x="0" y="54"/>
                  </a:moveTo>
                  <a:lnTo>
                    <a:pt x="7" y="23"/>
                  </a:lnTo>
                  <a:lnTo>
                    <a:pt x="38" y="8"/>
                  </a:lnTo>
                  <a:lnTo>
                    <a:pt x="69" y="0"/>
                  </a:lnTo>
                </a:path>
              </a:pathLst>
            </a:custGeom>
            <a:noFill/>
            <a:ln w="19050" cap="flat" cmpd="sng">
              <a:solidFill>
                <a:srgbClr val="3333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Line 30"/>
            <p:cNvSpPr/>
            <p:nvPr/>
          </p:nvSpPr>
          <p:spPr>
            <a:xfrm flipV="1">
              <a:off x="3789" y="2927"/>
              <a:ext cx="1261" cy="36"/>
            </a:xfrm>
            <a:prstGeom prst="line">
              <a:avLst/>
            </a:prstGeom>
            <a:ln w="1905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67" name="Line 31"/>
            <p:cNvSpPr/>
            <p:nvPr/>
          </p:nvSpPr>
          <p:spPr>
            <a:xfrm flipV="1">
              <a:off x="3835" y="2690"/>
              <a:ext cx="1193" cy="10"/>
            </a:xfrm>
            <a:prstGeom prst="line">
              <a:avLst/>
            </a:prstGeom>
            <a:ln w="1905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68" name="Line 32"/>
            <p:cNvSpPr/>
            <p:nvPr/>
          </p:nvSpPr>
          <p:spPr>
            <a:xfrm flipV="1">
              <a:off x="3893" y="2377"/>
              <a:ext cx="1089" cy="8"/>
            </a:xfrm>
            <a:prstGeom prst="line">
              <a:avLst/>
            </a:prstGeom>
            <a:ln w="1905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69" name="Line 33"/>
            <p:cNvSpPr/>
            <p:nvPr/>
          </p:nvSpPr>
          <p:spPr>
            <a:xfrm flipV="1">
              <a:off x="3949" y="2052"/>
              <a:ext cx="1088" cy="10"/>
            </a:xfrm>
            <a:prstGeom prst="line">
              <a:avLst/>
            </a:prstGeom>
            <a:ln w="1905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0" name="Line 34"/>
            <p:cNvSpPr/>
            <p:nvPr/>
          </p:nvSpPr>
          <p:spPr>
            <a:xfrm flipV="1">
              <a:off x="4062" y="1726"/>
              <a:ext cx="834" cy="3"/>
            </a:xfrm>
            <a:prstGeom prst="line">
              <a:avLst/>
            </a:prstGeom>
            <a:ln w="1905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71" name="Rectangle 41"/>
            <p:cNvSpPr/>
            <p:nvPr/>
          </p:nvSpPr>
          <p:spPr>
            <a:xfrm>
              <a:off x="4562" y="1503"/>
              <a:ext cx="52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5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5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72" name="Rectangle 42"/>
            <p:cNvSpPr/>
            <p:nvPr/>
          </p:nvSpPr>
          <p:spPr>
            <a:xfrm>
              <a:off x="4673" y="1606"/>
              <a:ext cx="62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endParaRPr lang="en-US" altLang="zh-CN" sz="9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203" name="Rectangle 43"/>
            <p:cNvSpPr>
              <a:spLocks noChangeArrowheads="1"/>
            </p:cNvSpPr>
            <p:nvPr/>
          </p:nvSpPr>
          <p:spPr bwMode="auto">
            <a:xfrm>
              <a:off x="4737" y="1531"/>
              <a:ext cx="139" cy="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＝</a:t>
              </a:r>
              <a:endParaRPr kumimoji="0" lang="zh-CN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04" name="Rectangle 44"/>
            <p:cNvSpPr>
              <a:spLocks noChangeArrowheads="1"/>
            </p:cNvSpPr>
            <p:nvPr/>
          </p:nvSpPr>
          <p:spPr bwMode="auto">
            <a:xfrm>
              <a:off x="4928" y="1554"/>
              <a:ext cx="10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40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75" name="Rectangle 45"/>
            <p:cNvSpPr/>
            <p:nvPr/>
          </p:nvSpPr>
          <p:spPr>
            <a:xfrm>
              <a:off x="5082" y="1524"/>
              <a:ext cx="71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  <a:sym typeface="Symbol" panose="05050102010706020507" pitchFamily="18" charset="2"/>
                </a:rPr>
                <a:t></a:t>
              </a:r>
              <a:endParaRPr lang="zh-CN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76" name="Rectangle 46"/>
            <p:cNvSpPr/>
            <p:nvPr/>
          </p:nvSpPr>
          <p:spPr>
            <a:xfrm>
              <a:off x="5190" y="1524"/>
              <a:ext cx="89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2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A</a:t>
              </a:r>
              <a:endParaRPr lang="en-US" altLang="zh-CN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207" name="Rectangle 47"/>
            <p:cNvSpPr>
              <a:spLocks noChangeArrowheads="1"/>
            </p:cNvSpPr>
            <p:nvPr/>
          </p:nvSpPr>
          <p:spPr bwMode="auto">
            <a:xfrm>
              <a:off x="4892" y="1887"/>
              <a:ext cx="10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30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08" name="Rectangle 48"/>
            <p:cNvSpPr>
              <a:spLocks noChangeArrowheads="1"/>
            </p:cNvSpPr>
            <p:nvPr/>
          </p:nvSpPr>
          <p:spPr bwMode="auto">
            <a:xfrm>
              <a:off x="5025" y="1887"/>
              <a:ext cx="58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48209" name="Rectangle 49"/>
            <p:cNvSpPr>
              <a:spLocks noChangeArrowheads="1"/>
            </p:cNvSpPr>
            <p:nvPr/>
          </p:nvSpPr>
          <p:spPr bwMode="auto">
            <a:xfrm>
              <a:off x="5127" y="1887"/>
              <a:ext cx="73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0" name="Rectangle 50"/>
            <p:cNvSpPr>
              <a:spLocks noChangeArrowheads="1"/>
            </p:cNvSpPr>
            <p:nvPr/>
          </p:nvSpPr>
          <p:spPr bwMode="auto">
            <a:xfrm>
              <a:off x="4924" y="2211"/>
              <a:ext cx="10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20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1" name="Rectangle 51"/>
            <p:cNvSpPr>
              <a:spLocks noChangeArrowheads="1"/>
            </p:cNvSpPr>
            <p:nvPr/>
          </p:nvSpPr>
          <p:spPr bwMode="auto">
            <a:xfrm>
              <a:off x="5054" y="2229"/>
              <a:ext cx="84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 </a:t>
              </a: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48212" name="Rectangle 52"/>
            <p:cNvSpPr>
              <a:spLocks noChangeArrowheads="1"/>
            </p:cNvSpPr>
            <p:nvPr/>
          </p:nvSpPr>
          <p:spPr bwMode="auto">
            <a:xfrm>
              <a:off x="5153" y="2220"/>
              <a:ext cx="73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3" name="Rectangle 53"/>
            <p:cNvSpPr>
              <a:spLocks noChangeArrowheads="1"/>
            </p:cNvSpPr>
            <p:nvPr/>
          </p:nvSpPr>
          <p:spPr bwMode="auto">
            <a:xfrm>
              <a:off x="4947" y="2526"/>
              <a:ext cx="10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10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4" name="Rectangle 54"/>
            <p:cNvSpPr>
              <a:spLocks noChangeArrowheads="1"/>
            </p:cNvSpPr>
            <p:nvPr/>
          </p:nvSpPr>
          <p:spPr bwMode="auto">
            <a:xfrm>
              <a:off x="5076" y="2526"/>
              <a:ext cx="58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48215" name="Rectangle 55"/>
            <p:cNvSpPr>
              <a:spLocks noChangeArrowheads="1"/>
            </p:cNvSpPr>
            <p:nvPr/>
          </p:nvSpPr>
          <p:spPr bwMode="auto">
            <a:xfrm>
              <a:off x="5184" y="2526"/>
              <a:ext cx="73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6" name="Rectangle 56"/>
            <p:cNvSpPr>
              <a:spLocks noChangeArrowheads="1"/>
            </p:cNvSpPr>
            <p:nvPr/>
          </p:nvSpPr>
          <p:spPr bwMode="auto">
            <a:xfrm>
              <a:off x="5032" y="2797"/>
              <a:ext cx="51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0</a:t>
              </a:r>
              <a:endPara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17" name="Rectangle 57"/>
            <p:cNvSpPr>
              <a:spLocks noChangeArrowheads="1"/>
            </p:cNvSpPr>
            <p:nvPr/>
          </p:nvSpPr>
          <p:spPr bwMode="auto">
            <a:xfrm>
              <a:off x="5103" y="2797"/>
              <a:ext cx="58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  <a:sym typeface="Symbol" panose="05050102010706020507" pitchFamily="18" charset="2"/>
                </a:rPr>
                <a:t></a:t>
              </a:r>
              <a:endParaRPr kumimoji="0" lang="zh-CN" altLang="zh-CN" sz="9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348218" name="Rectangle 58"/>
            <p:cNvSpPr>
              <a:spLocks noChangeArrowheads="1"/>
            </p:cNvSpPr>
            <p:nvPr/>
          </p:nvSpPr>
          <p:spPr bwMode="auto">
            <a:xfrm>
              <a:off x="5209" y="2797"/>
              <a:ext cx="73" cy="1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7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89" name="Line 59"/>
            <p:cNvSpPr/>
            <p:nvPr/>
          </p:nvSpPr>
          <p:spPr>
            <a:xfrm flipV="1">
              <a:off x="3789" y="2989"/>
              <a:ext cx="1295" cy="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90" name="Freeform 60"/>
            <p:cNvSpPr/>
            <p:nvPr/>
          </p:nvSpPr>
          <p:spPr>
            <a:xfrm>
              <a:off x="3686" y="2997"/>
              <a:ext cx="10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45" y="0"/>
                </a:cxn>
                <a:cxn ang="0">
                  <a:pos x="103" y="0"/>
                </a:cxn>
              </a:cxnLst>
              <a:pathLst>
                <a:path w="69" h="23">
                  <a:moveTo>
                    <a:pt x="0" y="23"/>
                  </a:moveTo>
                  <a:lnTo>
                    <a:pt x="30" y="0"/>
                  </a:lnTo>
                  <a:lnTo>
                    <a:pt x="69" y="0"/>
                  </a:lnTo>
                </a:path>
              </a:pathLst>
            </a:custGeom>
            <a:noFill/>
            <a:ln w="19050" cap="flat" cmpd="sng">
              <a:solidFill>
                <a:srgbClr val="3333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1" name="Rectangle 67"/>
            <p:cNvSpPr/>
            <p:nvPr/>
          </p:nvSpPr>
          <p:spPr>
            <a:xfrm>
              <a:off x="4279" y="1808"/>
              <a:ext cx="186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放</a:t>
              </a:r>
              <a:endParaRPr lang="zh-CN" altLang="en-US" sz="1800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92" name="Rectangle 68"/>
            <p:cNvSpPr/>
            <p:nvPr/>
          </p:nvSpPr>
          <p:spPr>
            <a:xfrm>
              <a:off x="4284" y="2120"/>
              <a:ext cx="174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大</a:t>
              </a:r>
              <a:endParaRPr lang="zh-CN" altLang="en-US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93" name="Rectangle 69"/>
            <p:cNvSpPr/>
            <p:nvPr/>
          </p:nvSpPr>
          <p:spPr>
            <a:xfrm>
              <a:off x="4279" y="2472"/>
              <a:ext cx="186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宋体" pitchFamily="2" charset="-122"/>
                  <a:ea typeface="楷体_GB2312" pitchFamily="1" charset="-122"/>
                </a:rPr>
                <a:t>区</a:t>
              </a:r>
              <a:endParaRPr lang="zh-CN" altLang="en-US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94" name="Rectangle 70"/>
            <p:cNvSpPr/>
            <p:nvPr/>
          </p:nvSpPr>
          <p:spPr>
            <a:xfrm>
              <a:off x="3764" y="1164"/>
              <a:ext cx="52" cy="2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endParaRPr lang="en-US" altLang="zh-CN" sz="18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95" name="Rectangle 71"/>
            <p:cNvSpPr/>
            <p:nvPr/>
          </p:nvSpPr>
          <p:spPr>
            <a:xfrm>
              <a:off x="3841" y="1307"/>
              <a:ext cx="62" cy="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</a:t>
              </a:r>
              <a:endParaRPr lang="en-US" altLang="zh-CN" sz="9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96" name="Rectangle 72"/>
            <p:cNvSpPr/>
            <p:nvPr/>
          </p:nvSpPr>
          <p:spPr>
            <a:xfrm>
              <a:off x="3945" y="1274"/>
              <a:ext cx="34" cy="1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zh-CN" altLang="en-US" sz="1200" dirty="0">
                  <a:solidFill>
                    <a:srgbClr val="000000"/>
                  </a:solidFill>
                  <a:latin typeface="宋体" pitchFamily="2" charset="-122"/>
                </a:rPr>
                <a:t>/</a:t>
              </a:r>
              <a:endParaRPr lang="zh-CN" altLang="en-US" sz="1200" b="1" dirty="0">
                <a:solidFill>
                  <a:srgbClr val="FFFF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233" name="Rectangle 73"/>
            <p:cNvSpPr>
              <a:spLocks noChangeArrowheads="1"/>
            </p:cNvSpPr>
            <p:nvPr/>
          </p:nvSpPr>
          <p:spPr bwMode="auto">
            <a:xfrm>
              <a:off x="4032" y="1236"/>
              <a:ext cx="108" cy="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m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348234" name="Rectangle 74"/>
            <p:cNvSpPr>
              <a:spLocks noChangeArrowheads="1"/>
            </p:cNvSpPr>
            <p:nvPr/>
          </p:nvSpPr>
          <p:spPr bwMode="auto">
            <a:xfrm>
              <a:off x="4200" y="1246"/>
              <a:ext cx="101" cy="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503050405090304" pitchFamily="18" charset="0"/>
                  <a:ea typeface="楷体_GB2312" pitchFamily="1" charset="-122"/>
                  <a:cs typeface="+mn-cs"/>
                </a:rPr>
                <a:t>A</a:t>
              </a:r>
              <a:endPara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99" name="Line 81"/>
            <p:cNvSpPr/>
            <p:nvPr/>
          </p:nvSpPr>
          <p:spPr>
            <a:xfrm flipV="1">
              <a:off x="3686" y="1852"/>
              <a:ext cx="181" cy="1172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00" name="Freeform 82"/>
            <p:cNvSpPr/>
            <p:nvPr/>
          </p:nvSpPr>
          <p:spPr>
            <a:xfrm>
              <a:off x="3867" y="1729"/>
              <a:ext cx="195" cy="123"/>
            </a:xfrm>
            <a:custGeom>
              <a:avLst/>
              <a:gdLst/>
              <a:ahLst/>
              <a:cxnLst>
                <a:cxn ang="0">
                  <a:pos x="195" y="0"/>
                </a:cxn>
                <a:cxn ang="0">
                  <a:pos x="103" y="9"/>
                </a:cxn>
                <a:cxn ang="0">
                  <a:pos x="34" y="52"/>
                </a:cxn>
                <a:cxn ang="0">
                  <a:pos x="0" y="123"/>
                </a:cxn>
              </a:cxnLst>
              <a:pathLst>
                <a:path w="131" h="108">
                  <a:moveTo>
                    <a:pt x="131" y="0"/>
                  </a:moveTo>
                  <a:lnTo>
                    <a:pt x="69" y="8"/>
                  </a:lnTo>
                  <a:lnTo>
                    <a:pt x="23" y="46"/>
                  </a:lnTo>
                  <a:lnTo>
                    <a:pt x="0" y="108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1" name="Freeform 83"/>
            <p:cNvSpPr/>
            <p:nvPr/>
          </p:nvSpPr>
          <p:spPr>
            <a:xfrm>
              <a:off x="3823" y="2053"/>
              <a:ext cx="158" cy="131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78" y="26"/>
                </a:cxn>
                <a:cxn ang="0">
                  <a:pos x="34" y="69"/>
                </a:cxn>
                <a:cxn ang="0">
                  <a:pos x="0" y="131"/>
                </a:cxn>
              </a:cxnLst>
              <a:pathLst>
                <a:path w="107" h="115">
                  <a:moveTo>
                    <a:pt x="107" y="0"/>
                  </a:moveTo>
                  <a:lnTo>
                    <a:pt x="53" y="23"/>
                  </a:lnTo>
                  <a:lnTo>
                    <a:pt x="23" y="61"/>
                  </a:lnTo>
                  <a:lnTo>
                    <a:pt x="0" y="115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2" name="Freeform 84"/>
            <p:cNvSpPr/>
            <p:nvPr/>
          </p:nvSpPr>
          <p:spPr>
            <a:xfrm>
              <a:off x="3765" y="2385"/>
              <a:ext cx="160" cy="12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92" y="26"/>
                </a:cxn>
                <a:cxn ang="0">
                  <a:pos x="34" y="71"/>
                </a:cxn>
                <a:cxn ang="0">
                  <a:pos x="0" y="123"/>
                </a:cxn>
              </a:cxnLst>
              <a:pathLst>
                <a:path w="108" h="108">
                  <a:moveTo>
                    <a:pt x="108" y="0"/>
                  </a:moveTo>
                  <a:lnTo>
                    <a:pt x="62" y="23"/>
                  </a:lnTo>
                  <a:lnTo>
                    <a:pt x="23" y="62"/>
                  </a:lnTo>
                  <a:lnTo>
                    <a:pt x="0" y="108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03" name="Freeform 85"/>
            <p:cNvSpPr/>
            <p:nvPr/>
          </p:nvSpPr>
          <p:spPr>
            <a:xfrm>
              <a:off x="3721" y="2700"/>
              <a:ext cx="146" cy="132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78" y="18"/>
                </a:cxn>
                <a:cxn ang="0">
                  <a:pos x="22" y="71"/>
                </a:cxn>
                <a:cxn ang="0">
                  <a:pos x="0" y="132"/>
                </a:cxn>
              </a:cxnLst>
              <a:pathLst>
                <a:path w="99" h="116">
                  <a:moveTo>
                    <a:pt x="99" y="0"/>
                  </a:moveTo>
                  <a:lnTo>
                    <a:pt x="53" y="16"/>
                  </a:lnTo>
                  <a:lnTo>
                    <a:pt x="15" y="62"/>
                  </a:lnTo>
                  <a:lnTo>
                    <a:pt x="0" y="116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21" name="Rectangle 86"/>
          <p:cNvSpPr/>
          <p:nvPr/>
        </p:nvSpPr>
        <p:spPr>
          <a:xfrm>
            <a:off x="2813050" y="971550"/>
            <a:ext cx="6394450" cy="4889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5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            </a:t>
            </a:r>
            <a:r>
              <a:rPr lang="zh-CN" altLang="en-US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en-US" altLang="zh-CN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. </a:t>
            </a:r>
            <a:r>
              <a:rPr lang="zh-CN" altLang="en-US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饱和区</a:t>
            </a: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48247" name="Rectangle 87"/>
          <p:cNvSpPr/>
          <p:nvPr/>
        </p:nvSpPr>
        <p:spPr>
          <a:xfrm>
            <a:off x="2824163" y="4725988"/>
            <a:ext cx="6470650" cy="825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   管子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饱和时，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en-US" altLang="en-US" sz="1800" b="1" dirty="0">
                <a:solidFill>
                  <a:srgbClr val="000000"/>
                </a:solidFill>
              </a:rPr>
              <a:t>、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间的电压称为饱和压降，记作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CE(sat)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。其值很小，深饱和时约为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0.3~0.5V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endParaRPr lang="zh-CN" altLang="en-US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9223" name="Group 91"/>
          <p:cNvGrpSpPr/>
          <p:nvPr/>
        </p:nvGrpSpPr>
        <p:grpSpPr>
          <a:xfrm>
            <a:off x="7072313" y="2490788"/>
            <a:ext cx="835025" cy="1965325"/>
            <a:chOff x="1670" y="1574"/>
            <a:chExt cx="787" cy="1651"/>
          </a:xfrm>
        </p:grpSpPr>
        <p:sp>
          <p:nvSpPr>
            <p:cNvPr id="9236" name="Line 92"/>
            <p:cNvSpPr/>
            <p:nvPr/>
          </p:nvSpPr>
          <p:spPr>
            <a:xfrm flipV="1">
              <a:off x="1670" y="1781"/>
              <a:ext cx="376" cy="1444"/>
            </a:xfrm>
            <a:prstGeom prst="line">
              <a:avLst/>
            </a:prstGeom>
            <a:ln w="19050" cap="flat" cmpd="sng">
              <a:solidFill>
                <a:srgbClr val="3333FF"/>
              </a:solidFill>
              <a:prstDash val="sysDash"/>
              <a:headEnd type="none" w="med" len="med"/>
              <a:tailEnd type="none" w="med" len="med"/>
            </a:ln>
          </p:spPr>
        </p:sp>
        <p:sp>
          <p:nvSpPr>
            <p:cNvPr id="9237" name="Rectangle 93"/>
            <p:cNvSpPr/>
            <p:nvPr/>
          </p:nvSpPr>
          <p:spPr>
            <a:xfrm>
              <a:off x="1797" y="1574"/>
              <a:ext cx="10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33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u</a:t>
              </a:r>
              <a:endParaRPr lang="en-US" altLang="zh-CN" sz="1800" b="1" dirty="0">
                <a:solidFill>
                  <a:srgbClr val="0033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38" name="Rectangle 94"/>
            <p:cNvSpPr/>
            <p:nvPr/>
          </p:nvSpPr>
          <p:spPr>
            <a:xfrm>
              <a:off x="1921" y="1684"/>
              <a:ext cx="72" cy="1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33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</a:t>
              </a:r>
              <a:endParaRPr lang="en-US" altLang="zh-CN" sz="900" b="1" dirty="0">
                <a:solidFill>
                  <a:srgbClr val="0033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39" name="Rectangle 95"/>
            <p:cNvSpPr/>
            <p:nvPr/>
          </p:nvSpPr>
          <p:spPr>
            <a:xfrm>
              <a:off x="2000" y="1684"/>
              <a:ext cx="66" cy="1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33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E</a:t>
              </a:r>
              <a:endParaRPr lang="en-US" altLang="zh-CN" sz="900" b="1" dirty="0">
                <a:solidFill>
                  <a:srgbClr val="0033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348256" name="Rectangle 96"/>
            <p:cNvSpPr>
              <a:spLocks noChangeArrowheads="1"/>
            </p:cNvSpPr>
            <p:nvPr/>
          </p:nvSpPr>
          <p:spPr bwMode="auto">
            <a:xfrm>
              <a:off x="2068" y="1641"/>
              <a:ext cx="126" cy="1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  <a:cs typeface="+mn-cs"/>
                </a:rPr>
                <a:t>＝</a:t>
              </a:r>
              <a:endParaRPr kumimoji="0" lang="zh-CN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n-cs"/>
              </a:endParaRPr>
            </a:p>
          </p:txBody>
        </p:sp>
        <p:sp>
          <p:nvSpPr>
            <p:cNvPr id="9241" name="Rectangle 97"/>
            <p:cNvSpPr/>
            <p:nvPr/>
          </p:nvSpPr>
          <p:spPr>
            <a:xfrm>
              <a:off x="2193" y="1574"/>
              <a:ext cx="10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1800" i="1" dirty="0">
                  <a:solidFill>
                    <a:srgbClr val="0033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u</a:t>
              </a:r>
              <a:endParaRPr lang="en-US" altLang="zh-CN" sz="1800" b="1" dirty="0">
                <a:solidFill>
                  <a:srgbClr val="0033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sp>
          <p:nvSpPr>
            <p:cNvPr id="9242" name="Rectangle 98"/>
            <p:cNvSpPr/>
            <p:nvPr/>
          </p:nvSpPr>
          <p:spPr>
            <a:xfrm>
              <a:off x="2319" y="1684"/>
              <a:ext cx="138" cy="1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algn="ctr" defTabSz="685800">
                <a:spcBef>
                  <a:spcPct val="50000"/>
                </a:spcBef>
                <a:buSzTx/>
                <a:buNone/>
              </a:pPr>
              <a:r>
                <a:rPr lang="en-US" altLang="zh-CN" sz="900" dirty="0">
                  <a:solidFill>
                    <a:srgbClr val="0033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BE</a:t>
              </a:r>
              <a:endParaRPr lang="en-US" altLang="zh-CN" sz="900" b="1" dirty="0">
                <a:solidFill>
                  <a:srgbClr val="0033CC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grpSp>
        <p:nvGrpSpPr>
          <p:cNvPr id="9224" name="Group 100"/>
          <p:cNvGrpSpPr/>
          <p:nvPr/>
        </p:nvGrpSpPr>
        <p:grpSpPr>
          <a:xfrm>
            <a:off x="6622420" y="3206750"/>
            <a:ext cx="543555" cy="657622"/>
            <a:chOff x="2306" y="2055"/>
            <a:chExt cx="568" cy="552"/>
          </a:xfrm>
        </p:grpSpPr>
        <p:sp>
          <p:nvSpPr>
            <p:cNvPr id="9231" name="Line 101"/>
            <p:cNvSpPr/>
            <p:nvPr/>
          </p:nvSpPr>
          <p:spPr>
            <a:xfrm flipH="1" flipV="1">
              <a:off x="2537" y="2389"/>
              <a:ext cx="337" cy="18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232" name="Group 102"/>
            <p:cNvGrpSpPr/>
            <p:nvPr/>
          </p:nvGrpSpPr>
          <p:grpSpPr>
            <a:xfrm>
              <a:off x="2306" y="2055"/>
              <a:ext cx="219" cy="552"/>
              <a:chOff x="2711" y="1776"/>
              <a:chExt cx="219" cy="552"/>
            </a:xfrm>
          </p:grpSpPr>
          <p:sp>
            <p:nvSpPr>
              <p:cNvPr id="9233" name="Rectangle 103"/>
              <p:cNvSpPr/>
              <p:nvPr/>
            </p:nvSpPr>
            <p:spPr>
              <a:xfrm>
                <a:off x="2711" y="1776"/>
                <a:ext cx="200" cy="1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algn="ctr" defTabSz="685800">
                  <a:spcBef>
                    <a:spcPct val="50000"/>
                  </a:spcBef>
                  <a:buSzTx/>
                  <a:buNone/>
                </a:pPr>
                <a:r>
                  <a:rPr lang="zh-CN" altLang="en-US" sz="1500" b="1" dirty="0">
                    <a:solidFill>
                      <a:srgbClr val="CC3300"/>
                    </a:solidFill>
                    <a:latin typeface="宋体" pitchFamily="2" charset="-122"/>
                    <a:ea typeface="楷体_GB2312" pitchFamily="1" charset="-122"/>
                  </a:rPr>
                  <a:t>饱</a:t>
                </a:r>
                <a:endParaRPr lang="zh-CN" altLang="en-US" sz="1500" b="1" dirty="0">
                  <a:solidFill>
                    <a:srgbClr val="CC3300"/>
                  </a:solidFill>
                  <a:latin typeface="Times New Roman" panose="0202050305040509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9234" name="Rectangle 104"/>
              <p:cNvSpPr/>
              <p:nvPr/>
            </p:nvSpPr>
            <p:spPr>
              <a:xfrm>
                <a:off x="2722" y="1955"/>
                <a:ext cx="200" cy="1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algn="ctr" defTabSz="685800">
                  <a:spcBef>
                    <a:spcPct val="50000"/>
                  </a:spcBef>
                  <a:buSzTx/>
                  <a:buNone/>
                </a:pPr>
                <a:r>
                  <a:rPr lang="zh-CN" altLang="en-US" sz="1500" b="1" dirty="0">
                    <a:solidFill>
                      <a:srgbClr val="CC3300"/>
                    </a:solidFill>
                    <a:latin typeface="宋体" pitchFamily="2" charset="-122"/>
                    <a:ea typeface="楷体_GB2312" pitchFamily="1" charset="-122"/>
                  </a:rPr>
                  <a:t>和</a:t>
                </a:r>
                <a:endParaRPr lang="zh-CN" altLang="en-US" sz="1500" b="1" dirty="0">
                  <a:solidFill>
                    <a:srgbClr val="CC3300"/>
                  </a:solidFill>
                  <a:latin typeface="Times New Roman" panose="0202050305040509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9235" name="Rectangle 105"/>
              <p:cNvSpPr/>
              <p:nvPr/>
            </p:nvSpPr>
            <p:spPr>
              <a:xfrm>
                <a:off x="2730" y="2135"/>
                <a:ext cx="200" cy="1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algn="ctr" defTabSz="685800">
                  <a:spcBef>
                    <a:spcPct val="50000"/>
                  </a:spcBef>
                  <a:buSzTx/>
                  <a:buNone/>
                </a:pPr>
                <a:r>
                  <a:rPr lang="zh-CN" altLang="en-US" sz="1500" b="1" dirty="0">
                    <a:solidFill>
                      <a:srgbClr val="CC3300"/>
                    </a:solidFill>
                    <a:latin typeface="宋体" pitchFamily="2" charset="-122"/>
                    <a:ea typeface="楷体_GB2312" pitchFamily="1" charset="-122"/>
                  </a:rPr>
                  <a:t>区</a:t>
                </a:r>
                <a:endParaRPr lang="zh-CN" altLang="en-US" sz="1500" b="1" dirty="0">
                  <a:solidFill>
                    <a:srgbClr val="CC3300"/>
                  </a:solidFill>
                  <a:latin typeface="Times New Roman" panose="02020503050405090304" pitchFamily="18" charset="0"/>
                  <a:ea typeface="楷体_GB2312" pitchFamily="1" charset="-122"/>
                </a:endParaRPr>
              </a:p>
            </p:txBody>
          </p:sp>
        </p:grpSp>
      </p:grpSp>
      <p:sp>
        <p:nvSpPr>
          <p:cNvPr id="348266" name="Rectangle 106"/>
          <p:cNvSpPr/>
          <p:nvPr/>
        </p:nvSpPr>
        <p:spPr>
          <a:xfrm>
            <a:off x="2900363" y="1450975"/>
            <a:ext cx="6438900" cy="531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5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 条件：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结正偏，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结正偏（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1800" b="1" baseline="-20000" dirty="0">
                <a:solidFill>
                  <a:srgbClr val="FF0000"/>
                </a:solidFill>
                <a:latin typeface="Times New Roman" panose="02020503050405090304" pitchFamily="18" charset="0"/>
              </a:rPr>
              <a:t>CE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&lt;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1800" b="1" baseline="-20000" dirty="0">
                <a:solidFill>
                  <a:srgbClr val="FF0000"/>
                </a:solidFill>
                <a:latin typeface="Times New Roman" panose="02020503050405090304" pitchFamily="18" charset="0"/>
              </a:rPr>
              <a:t>BE</a:t>
            </a:r>
            <a:r>
              <a:rPr lang="zh-CN" altLang="en-US" sz="1800" b="1" dirty="0">
                <a:solidFill>
                  <a:srgbClr val="CC0000"/>
                </a:solidFill>
                <a:ea typeface="楷体_GB2312" pitchFamily="1" charset="-122"/>
              </a:rPr>
              <a:t>即临界饱和线的左侧）。</a:t>
            </a:r>
            <a:endParaRPr lang="en-US" altLang="zh-CN" sz="1800" b="1" dirty="0">
              <a:solidFill>
                <a:srgbClr val="CC0000"/>
              </a:solidFill>
              <a:ea typeface="楷体_GB2312" pitchFamily="1" charset="-122"/>
            </a:endParaRPr>
          </a:p>
        </p:txBody>
      </p:sp>
      <p:sp>
        <p:nvSpPr>
          <p:cNvPr id="348268" name="Rectangle 108"/>
          <p:cNvSpPr/>
          <p:nvPr/>
        </p:nvSpPr>
        <p:spPr>
          <a:xfrm>
            <a:off x="2951163" y="1901825"/>
            <a:ext cx="3910012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特点：</a:t>
            </a:r>
            <a:endParaRPr lang="en-US" altLang="zh-CN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348269" name="Rectangle 109"/>
          <p:cNvSpPr/>
          <p:nvPr/>
        </p:nvSpPr>
        <p:spPr>
          <a:xfrm>
            <a:off x="2913063" y="3767138"/>
            <a:ext cx="3887787" cy="4270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en-US" altLang="zh-CN" sz="15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①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. 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一定时， 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的数值比放大时小</a:t>
            </a:r>
            <a:r>
              <a:rPr lang="zh-CN" altLang="en-US" sz="15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；</a:t>
            </a:r>
            <a:endParaRPr lang="zh-CN" altLang="en-US" sz="1800" b="1" dirty="0">
              <a:solidFill>
                <a:srgbClr val="CC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48270" name="Rectangle 110"/>
          <p:cNvSpPr/>
          <p:nvPr/>
        </p:nvSpPr>
        <p:spPr>
          <a:xfrm>
            <a:off x="2709863" y="2678113"/>
            <a:ext cx="3790950" cy="11779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     由于</a:t>
            </a:r>
            <a:r>
              <a:rPr lang="en-US" altLang="zh-CN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结正偏，不利于集电  区收集电子，同时造成基区复合电流增大。因此：</a:t>
            </a:r>
            <a:endParaRPr lang="en-US" altLang="zh-CN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348271" name="Rectangle 111"/>
          <p:cNvSpPr/>
          <p:nvPr/>
        </p:nvSpPr>
        <p:spPr>
          <a:xfrm>
            <a:off x="2922588" y="4235450"/>
            <a:ext cx="3952875" cy="5127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zh-CN" sz="15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②</a:t>
            </a:r>
            <a:r>
              <a:rPr lang="zh-CN" altLang="en-US" sz="15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. 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CE</a:t>
            </a:r>
            <a:r>
              <a:rPr lang="zh-CN" altLang="en-US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一定</a:t>
            </a:r>
            <a:r>
              <a:rPr lang="zh-CN" altLang="en-US" sz="1800" b="1" dirty="0">
                <a:solidFill>
                  <a:srgbClr val="CC0000"/>
                </a:solidFill>
                <a:latin typeface="楷体_GB2312" pitchFamily="1" charset="-122"/>
                <a:ea typeface="楷体_GB2312" pitchFamily="1" charset="-122"/>
              </a:rPr>
              <a:t>而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1800" b="1" dirty="0">
                <a:solidFill>
                  <a:srgbClr val="CC0000"/>
                </a:solidFill>
                <a:latin typeface="楷体_GB2312" pitchFamily="1" charset="-122"/>
                <a:ea typeface="楷体_GB2312" pitchFamily="1" charset="-122"/>
              </a:rPr>
              <a:t>增大时，</a:t>
            </a:r>
            <a:r>
              <a:rPr lang="en-US" altLang="zh-CN" sz="1800" b="1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1800" b="1" baseline="-25000" dirty="0">
                <a:solidFill>
                  <a:srgbClr val="CC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CC0000"/>
                </a:solidFill>
                <a:latin typeface="楷体_GB2312" pitchFamily="1" charset="-122"/>
                <a:ea typeface="楷体_GB2312" pitchFamily="1" charset="-122"/>
              </a:rPr>
              <a:t>基本不变。</a:t>
            </a:r>
            <a:endParaRPr lang="zh-CN" altLang="en-US" sz="1800" b="1" dirty="0">
              <a:solidFill>
                <a:srgbClr val="CC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8163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48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4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4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3" grpId="0" build="p"/>
      <p:bldP spid="348247" grpId="0"/>
      <p:bldP spid="348266" grpId="0"/>
      <p:bldP spid="348268" grpId="0"/>
      <p:bldP spid="348269" grpId="0"/>
      <p:bldP spid="348270" grpId="0"/>
      <p:bldP spid="34827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242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621463" y="2252663"/>
          <a:ext cx="2651125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3973195" imgH="3763010" progId="Visio.Drawing.11">
                  <p:embed/>
                </p:oleObj>
              </mc:Choice>
              <mc:Fallback>
                <p:oleObj name="" r:id="rId1" imgW="3973195" imgH="376301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6621463" y="2252663"/>
                        <a:ext cx="2651125" cy="24574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6"/>
          <p:cNvSpPr/>
          <p:nvPr/>
        </p:nvSpPr>
        <p:spPr>
          <a:xfrm>
            <a:off x="2887663" y="1033463"/>
            <a:ext cx="6330950" cy="5445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    </a:t>
            </a:r>
            <a:r>
              <a:rPr lang="en-US" altLang="zh-CN" sz="2100" b="1" dirty="0">
                <a:solidFill>
                  <a:srgbClr val="000066"/>
                </a:solidFill>
                <a:latin typeface="Times New Roman" panose="02020503050405090304" pitchFamily="18" charset="0"/>
                <a:ea typeface="楷体_GB2312" pitchFamily="1" charset="-122"/>
              </a:rPr>
              <a:t>3.</a:t>
            </a:r>
            <a:r>
              <a:rPr lang="en-US" altLang="zh-CN" sz="2100" b="1" dirty="0">
                <a:solidFill>
                  <a:srgbClr val="000066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2100" b="1" dirty="0">
                <a:solidFill>
                  <a:srgbClr val="000066"/>
                </a:solidFill>
                <a:latin typeface="楷体_GB2312" pitchFamily="1" charset="-122"/>
                <a:ea typeface="楷体_GB2312" pitchFamily="1" charset="-122"/>
              </a:rPr>
              <a:t>截止区</a:t>
            </a:r>
            <a:endParaRPr lang="en-US" altLang="zh-CN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49196" name="Group 12"/>
          <p:cNvGrpSpPr/>
          <p:nvPr/>
        </p:nvGrpSpPr>
        <p:grpSpPr>
          <a:xfrm>
            <a:off x="2816225" y="2322513"/>
            <a:ext cx="3470275" cy="2657475"/>
            <a:chOff x="296" y="1267"/>
            <a:chExt cx="2915" cy="2231"/>
          </a:xfrm>
        </p:grpSpPr>
        <p:graphicFrame>
          <p:nvGraphicFramePr>
            <p:cNvPr id="10248" name="Object 7"/>
            <p:cNvGraphicFramePr>
              <a:graphicFrameLocks noChangeAspect="1"/>
            </p:cNvGraphicFramePr>
            <p:nvPr/>
          </p:nvGraphicFramePr>
          <p:xfrm>
            <a:off x="2880" y="1312"/>
            <a:ext cx="18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3" imgW="152400" imgH="241300" progId="Equation.DSMT4">
                    <p:embed/>
                  </p:oleObj>
                </mc:Choice>
                <mc:Fallback>
                  <p:oleObj name="" r:id="rId3" imgW="152400" imgH="241300" progId="Equation.DSMT4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80" y="1312"/>
                          <a:ext cx="18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9" name="Rectangle 10"/>
            <p:cNvSpPr/>
            <p:nvPr/>
          </p:nvSpPr>
          <p:spPr>
            <a:xfrm>
              <a:off x="296" y="1267"/>
              <a:ext cx="2915" cy="223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257175" indent="-257175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530" indent="-21463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257175" lvl="0" indent="-257175" defTabSz="685800" eaLnBrk="1" hangingPunct="1">
                <a:lnSpc>
                  <a:spcPct val="130000"/>
                </a:lnSpc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      </a:t>
              </a:r>
              <a:r>
                <a:rPr lang="en-US" altLang="zh-CN" sz="1800" b="1" dirty="0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</a:rPr>
                <a:t>   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当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=0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时，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= 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CEO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 =(1+  ) 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CBO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 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。这时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e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结仍有正向受控作用，但对小功率管，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CEO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很小，</a:t>
              </a:r>
              <a:r>
                <a:rPr lang="zh-CN" altLang="en-US" sz="1800" b="1" dirty="0">
                  <a:solidFill>
                    <a:srgbClr val="0000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可以认为</a:t>
              </a:r>
              <a:r>
                <a:rPr lang="en-US" altLang="zh-CN" sz="1800" b="1" dirty="0">
                  <a:solidFill>
                    <a:srgbClr val="0000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r>
                <a:rPr lang="en-US" altLang="zh-CN" sz="1800" b="1" baseline="-25000" dirty="0">
                  <a:solidFill>
                    <a:srgbClr val="0000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r>
                <a:rPr lang="en-US" altLang="zh-CN" sz="1800" b="1" dirty="0">
                  <a:solidFill>
                    <a:srgbClr val="0000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≤0</a:t>
              </a:r>
              <a:r>
                <a:rPr lang="zh-CN" altLang="en-US" sz="1800" b="1" dirty="0">
                  <a:solidFill>
                    <a:srgbClr val="0000CC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时，管子截止。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反映在特性上，即为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i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B</a:t>
              </a: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≤0</a:t>
              </a:r>
              <a:r>
                <a:rPr lang="zh-CN" altLang="en-US" sz="1800" b="1" dirty="0">
                  <a:solidFill>
                    <a:srgbClr val="0000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的曲线基本重合在水平轴上。</a:t>
              </a:r>
              <a:endParaRPr lang="en-US" altLang="zh-CN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  <a:p>
              <a:pPr marL="257175" lvl="0" indent="-257175" defTabSz="685800" eaLnBrk="1" hangingPunct="1">
                <a:lnSpc>
                  <a:spcPct val="130000"/>
                </a:lnSpc>
                <a:buNone/>
              </a:pPr>
              <a:endPara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349195" name="Rectangle 11"/>
          <p:cNvSpPr/>
          <p:nvPr/>
        </p:nvSpPr>
        <p:spPr>
          <a:xfrm>
            <a:off x="2903538" y="4722813"/>
            <a:ext cx="6330950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en-US" altLang="zh-CN" sz="1800" b="1" dirty="0">
                <a:solidFill>
                  <a:srgbClr val="CC0099"/>
                </a:solidFill>
                <a:latin typeface="Times New Roman" panose="02020503050405090304" pitchFamily="18" charset="0"/>
                <a:ea typeface="楷体_GB2312" pitchFamily="1" charset="-122"/>
              </a:rPr>
              <a:t>             </a:t>
            </a:r>
            <a:r>
              <a:rPr lang="zh-CN" altLang="en-US" sz="1800" b="1" dirty="0">
                <a:solidFill>
                  <a:srgbClr val="CC0099"/>
                </a:solidFill>
                <a:latin typeface="楷体_GB2312" pitchFamily="1" charset="-122"/>
                <a:ea typeface="楷体_GB2312" pitchFamily="1" charset="-122"/>
              </a:rPr>
              <a:t>对大功率管，由于</a:t>
            </a:r>
            <a:r>
              <a:rPr lang="en-US" altLang="zh-CN" sz="1800" b="1" dirty="0">
                <a:solidFill>
                  <a:srgbClr val="CC0099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1800" b="1" baseline="-25000" dirty="0">
                <a:solidFill>
                  <a:srgbClr val="CC0099"/>
                </a:solidFill>
                <a:latin typeface="Times New Roman" panose="02020503050405090304" pitchFamily="18" charset="0"/>
              </a:rPr>
              <a:t>CEO</a:t>
            </a:r>
            <a:r>
              <a:rPr lang="zh-CN" altLang="en-US" sz="1800" b="1" dirty="0">
                <a:solidFill>
                  <a:srgbClr val="CC0099"/>
                </a:solidFill>
                <a:latin typeface="楷体_GB2312" pitchFamily="1" charset="-122"/>
                <a:ea typeface="楷体_GB2312" pitchFamily="1" charset="-122"/>
              </a:rPr>
              <a:t>很大，此时，为确保管子截止，</a:t>
            </a:r>
            <a:r>
              <a:rPr lang="en-US" altLang="zh-CN" sz="1800" b="1" dirty="0">
                <a:solidFill>
                  <a:srgbClr val="CC0099"/>
                </a:solidFill>
                <a:latin typeface="楷体_GB2312" pitchFamily="1" charset="-122"/>
                <a:ea typeface="楷体_GB2312" pitchFamily="1" charset="-122"/>
              </a:rPr>
              <a:t>e</a:t>
            </a:r>
            <a:r>
              <a:rPr lang="zh-CN" altLang="en-US" sz="1800" b="1" dirty="0">
                <a:solidFill>
                  <a:srgbClr val="CC0099"/>
                </a:solidFill>
                <a:latin typeface="楷体_GB2312" pitchFamily="1" charset="-122"/>
                <a:ea typeface="楷体_GB2312" pitchFamily="1" charset="-122"/>
              </a:rPr>
              <a:t>结必须反偏。</a:t>
            </a:r>
            <a:endParaRPr lang="en-US" altLang="zh-CN" sz="1800" b="1" dirty="0">
              <a:solidFill>
                <a:srgbClr val="CC0099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349197" name="Rectangle 13"/>
          <p:cNvSpPr/>
          <p:nvPr/>
        </p:nvSpPr>
        <p:spPr>
          <a:xfrm>
            <a:off x="3092450" y="1474788"/>
            <a:ext cx="6330950" cy="466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条件</a:t>
            </a: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结和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结均处于反偏。</a:t>
            </a:r>
            <a:endParaRPr lang="en-US" altLang="zh-CN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49198" name="Rectangle 14"/>
          <p:cNvSpPr/>
          <p:nvPr/>
        </p:nvSpPr>
        <p:spPr>
          <a:xfrm>
            <a:off x="3055938" y="1855788"/>
            <a:ext cx="6329362" cy="5222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lnSpc>
                <a:spcPct val="120000"/>
              </a:lnSpc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特点：三个电极上的电流均为反向电流，相当极间开路。</a:t>
            </a:r>
            <a:endParaRPr lang="en-US" altLang="zh-CN" sz="1800" b="1" dirty="0">
              <a:solidFill>
                <a:srgbClr val="0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5" grpId="0"/>
      <p:bldP spid="349197" grpId="0"/>
      <p:bldP spid="34919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7038" y="1158875"/>
            <a:ext cx="6183313" cy="52546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j-cs"/>
              </a:rPr>
              <a:t>晶体管工作状态及放大状态下管型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j-cs"/>
              </a:rPr>
              <a:t>、</a:t>
            </a: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503050405090304" pitchFamily="18" charset="0"/>
                <a:ea typeface="楷体_GB2312" pitchFamily="1" charset="-122"/>
                <a:cs typeface="+mj-cs"/>
              </a:rPr>
              <a:t>电极的判别</a:t>
            </a:r>
            <a:endParaRPr kumimoji="0" lang="en-US" altLang="zh-CN" sz="2100" b="1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503050405090304" pitchFamily="18" charset="0"/>
              <a:ea typeface="楷体_GB2312" pitchFamily="1" charset="-122"/>
              <a:cs typeface="+mj-cs"/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type="body" sz="half" idx="1"/>
          </p:nvPr>
        </p:nvSpPr>
        <p:spPr>
          <a:xfrm>
            <a:off x="3143250" y="1808163"/>
            <a:ext cx="3028950" cy="415925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eaLnBrk="1" hangingPunct="1">
              <a:buClrTx/>
              <a:buSzTx/>
              <a:buFontTx/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503050405090304" pitchFamily="18" charset="0"/>
                <a:ea typeface="楷体_GB2312" pitchFamily="1" charset="-122"/>
              </a:rPr>
              <a:t>一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. </a:t>
            </a:r>
            <a:r>
              <a:rPr lang="zh-CN" altLang="en-US" sz="21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工作状态判别：</a:t>
            </a:r>
            <a:endParaRPr lang="en-US" altLang="zh-CN" sz="21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37376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5013" y="2797175"/>
          <a:ext cx="56896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4855845" imgH="1544955" progId="Visio.Drawing.11">
                  <p:embed/>
                </p:oleObj>
              </mc:Choice>
              <mc:Fallback>
                <p:oleObj name="" r:id="rId1" imgW="4855845" imgH="1544955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3275013" y="2797175"/>
                        <a:ext cx="5689600" cy="18351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66" name="Rectangle 6"/>
          <p:cNvSpPr/>
          <p:nvPr/>
        </p:nvSpPr>
        <p:spPr>
          <a:xfrm>
            <a:off x="4819650" y="4532313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1" charset="-122"/>
              </a:rPr>
              <a:t>放大状态</a:t>
            </a:r>
            <a:endParaRPr lang="zh-CN" altLang="en-US" sz="1800" b="1" dirty="0">
              <a:solidFill>
                <a:srgbClr val="FF33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73767" name="Rectangle 7"/>
          <p:cNvSpPr/>
          <p:nvPr/>
        </p:nvSpPr>
        <p:spPr>
          <a:xfrm>
            <a:off x="7589838" y="4491038"/>
            <a:ext cx="10810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1" charset="-122"/>
              </a:rPr>
              <a:t>饱和状态</a:t>
            </a:r>
            <a:endParaRPr lang="zh-CN" altLang="en-US" sz="1800" b="1" dirty="0">
              <a:solidFill>
                <a:srgbClr val="FF33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73768" name="Rectangle 8"/>
          <p:cNvSpPr/>
          <p:nvPr/>
        </p:nvSpPr>
        <p:spPr>
          <a:xfrm>
            <a:off x="3429000" y="4516438"/>
            <a:ext cx="13287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1" charset="-122"/>
              </a:rPr>
              <a:t>截止状态</a:t>
            </a:r>
            <a:endParaRPr lang="zh-CN" altLang="en-US" sz="1800" b="1" dirty="0">
              <a:solidFill>
                <a:srgbClr val="FF33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373769" name="Rectangle 9"/>
          <p:cNvSpPr/>
          <p:nvPr/>
        </p:nvSpPr>
        <p:spPr>
          <a:xfrm>
            <a:off x="6105525" y="4513263"/>
            <a:ext cx="1263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685800">
              <a:spcBef>
                <a:spcPct val="50000"/>
              </a:spcBef>
              <a:buSzTx/>
              <a:buNone/>
            </a:pPr>
            <a:r>
              <a:rPr lang="zh-CN" altLang="en-US" sz="1800" b="1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1" charset="-122"/>
              </a:rPr>
              <a:t>放大状态</a:t>
            </a:r>
            <a:endParaRPr lang="zh-CN" altLang="en-US" sz="1800" b="1" dirty="0">
              <a:solidFill>
                <a:srgbClr val="FF33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11273" name="Rectangle 10"/>
          <p:cNvSpPr/>
          <p:nvPr/>
        </p:nvSpPr>
        <p:spPr>
          <a:xfrm>
            <a:off x="3633788" y="2311400"/>
            <a:ext cx="5281612" cy="434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indent="-2571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57175" lvl="0" indent="-257175" defTabSz="685800" eaLnBrk="1" hangingPunct="1">
              <a:buNone/>
            </a:pPr>
            <a:r>
              <a:rPr lang="en-US" altLang="zh-CN" sz="1800" b="1" dirty="0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[</a:t>
            </a:r>
            <a:r>
              <a:rPr lang="zh-CN" altLang="en-US" sz="1800" b="1" dirty="0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举例</a:t>
            </a:r>
            <a:r>
              <a:rPr lang="en-US" altLang="zh-CN" sz="1800" b="1" dirty="0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</a:rPr>
              <a:t>]</a:t>
            </a:r>
            <a:r>
              <a:rPr lang="en-US" altLang="zh-CN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sz="18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</a:rPr>
              <a:t>判别图示中晶体管的工作状态</a:t>
            </a:r>
            <a:endParaRPr lang="en-US" altLang="zh-CN" sz="18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6" grpId="0"/>
      <p:bldP spid="373767" grpId="0"/>
      <p:bldP spid="373768" grpId="0"/>
      <p:bldP spid="37376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5"/>
          <p:cNvPicPr>
            <a:picLocks noChangeAspect="1"/>
          </p:cNvPicPr>
          <p:nvPr/>
        </p:nvPicPr>
        <p:blipFill>
          <a:blip r:embed="rId1"/>
          <a:srcRect t="6385"/>
          <a:stretch>
            <a:fillRect/>
          </a:stretch>
        </p:blipFill>
        <p:spPr>
          <a:xfrm>
            <a:off x="2348230" y="767715"/>
            <a:ext cx="7214870" cy="202946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5013" y="2797175"/>
          <a:ext cx="56896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" imgW="4855845" imgH="1544955" progId="Visio.Drawing.11">
                  <p:embed/>
                </p:oleObj>
              </mc:Choice>
              <mc:Fallback>
                <p:oleObj name="" r:id="rId2" imgW="4855845" imgH="1544955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3275013" y="2797175"/>
                        <a:ext cx="5689600" cy="18351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2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3" y="4610100"/>
            <a:ext cx="7496175" cy="2143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5" name="矩形 2064"/>
          <p:cNvSpPr/>
          <p:nvPr/>
        </p:nvSpPr>
        <p:spPr>
          <a:xfrm>
            <a:off x="2133600" y="691515"/>
            <a:ext cx="7848600" cy="2209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二极管与门和或门电路的缺点：</a:t>
            </a:r>
            <a:endParaRPr lang="zh-CN" altLang="en-US" b="1">
              <a:solidFill>
                <a:srgbClr val="0000FF"/>
              </a:solidFill>
              <a:latin typeface="宋体" pitchFamily="2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b="1">
                <a:solidFill>
                  <a:srgbClr val="0000FF"/>
                </a:solidFill>
                <a:latin typeface="宋体" pitchFamily="2" charset="-122"/>
              </a:rPr>
              <a:t>（</a:t>
            </a:r>
            <a:r>
              <a:rPr lang="en-US" altLang="zh-CN" b="1">
                <a:solidFill>
                  <a:srgbClr val="0000FF"/>
                </a:solidFill>
                <a:latin typeface="宋体" pitchFamily="2" charset="-122"/>
              </a:rPr>
              <a:t>1</a:t>
            </a:r>
            <a:r>
              <a:rPr lang="zh-CN" altLang="en-US" b="1">
                <a:solidFill>
                  <a:srgbClr val="0000FF"/>
                </a:solidFill>
                <a:latin typeface="宋体" pitchFamily="2" charset="-122"/>
              </a:rPr>
              <a:t>）在多个门串接使用时，会出现低电平偏离标准数值的情况。</a:t>
            </a:r>
            <a:endParaRPr lang="zh-CN" altLang="en-US" b="1">
              <a:solidFill>
                <a:srgbClr val="0000FF"/>
              </a:solidFill>
              <a:latin typeface="宋体" pitchFamily="2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b="1">
                <a:solidFill>
                  <a:srgbClr val="0000FF"/>
                </a:solidFill>
                <a:latin typeface="宋体" pitchFamily="2" charset="-122"/>
              </a:rPr>
              <a:t>（</a:t>
            </a:r>
            <a:r>
              <a:rPr lang="en-US" altLang="zh-CN" b="1">
                <a:solidFill>
                  <a:srgbClr val="0000FF"/>
                </a:solidFill>
                <a:latin typeface="宋体" pitchFamily="2" charset="-122"/>
              </a:rPr>
              <a:t>2</a:t>
            </a:r>
            <a:r>
              <a:rPr lang="zh-CN" altLang="en-US" b="1">
                <a:solidFill>
                  <a:srgbClr val="0000FF"/>
                </a:solidFill>
                <a:latin typeface="宋体" pitchFamily="2" charset="-122"/>
              </a:rPr>
              <a:t>）负载能力差</a:t>
            </a:r>
            <a:endParaRPr lang="zh-CN" altLang="en-US">
              <a:latin typeface="宋体" pitchFamily="2" charset="-122"/>
            </a:endParaRPr>
          </a:p>
        </p:txBody>
      </p:sp>
      <p:pic>
        <p:nvPicPr>
          <p:cNvPr id="2066" name="图片 20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2743200"/>
            <a:ext cx="5715000" cy="263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053715" y="5764530"/>
            <a:ext cx="595503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hangingPunct="1">
              <a:buClrTx/>
              <a:buSzPct val="100000"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tx1"/>
                </a:solidFill>
                <a:latin typeface="-apple-system"/>
                <a:ea typeface="宋体" pitchFamily="2" charset="-122"/>
                <a:cs typeface="+mn-cs"/>
              </a:rPr>
              <a:t>由于这种二极管门电路的输出电阻比较低，故带负载能力比较差，输出电平会随着负载的变化而变化</a:t>
            </a:r>
            <a:endParaRPr kumimoji="0" lang="zh-CN" altLang="en-US" kern="1200" cap="none" spc="0" normalizeH="0" baseline="0" noProof="0" dirty="0">
              <a:solidFill>
                <a:schemeClr val="tx1"/>
              </a:solidFill>
              <a:latin typeface="-apple-system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69" name="矩形 2068"/>
          <p:cNvSpPr/>
          <p:nvPr/>
        </p:nvSpPr>
        <p:spPr>
          <a:xfrm>
            <a:off x="2133600" y="669290"/>
            <a:ext cx="7848600" cy="1371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解决办法：</a:t>
            </a:r>
            <a:endParaRPr lang="zh-CN" altLang="en-US" b="1">
              <a:solidFill>
                <a:srgbClr val="0000FF"/>
              </a:solidFill>
              <a:latin typeface="宋体" pitchFamily="2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b="1">
                <a:solidFill>
                  <a:schemeClr val="folHlink"/>
                </a:solidFill>
                <a:latin typeface="宋体" pitchFamily="2" charset="-122"/>
              </a:rPr>
              <a:t>将二极管与门（或门）电路和三极管非门电路组合起来。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2070" name="图片 20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163763"/>
            <a:ext cx="3505200" cy="280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71" name="图片 20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9800"/>
            <a:ext cx="3200400" cy="2832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74" name="对象 2073"/>
          <p:cNvGraphicFramePr/>
          <p:nvPr/>
        </p:nvGraphicFramePr>
        <p:xfrm>
          <a:off x="6477000" y="3382010"/>
          <a:ext cx="14478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469265" imgH="203200" progId="Equation.3">
                  <p:embed/>
                </p:oleObj>
              </mc:Choice>
              <mc:Fallback>
                <p:oleObj name="" r:id="rId1" imgW="469265" imgH="2032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7000" y="3382010"/>
                        <a:ext cx="1447800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" name="标题 2074"/>
          <p:cNvSpPr/>
          <p:nvPr>
            <p:ph type="title" idx="4294967295"/>
          </p:nvPr>
        </p:nvSpPr>
        <p:spPr>
          <a:xfrm>
            <a:off x="2209800" y="791210"/>
            <a:ext cx="7772400" cy="3810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/>
          </a:bodyPr>
          <a:p>
            <a:pPr algn="l"/>
            <a:r>
              <a:rPr lang="zh-CN" altLang="en-US" sz="2800" b="1">
                <a:solidFill>
                  <a:schemeClr val="tx1"/>
                </a:solidFill>
              </a:rPr>
              <a:t>三、</a:t>
            </a:r>
            <a:r>
              <a:rPr lang="en-US" altLang="zh-CN" sz="2800" b="1">
                <a:solidFill>
                  <a:schemeClr val="tx1"/>
                </a:solidFill>
              </a:rPr>
              <a:t>DTL</a:t>
            </a:r>
            <a:r>
              <a:rPr lang="zh-CN" altLang="en-US" sz="2800" b="1">
                <a:solidFill>
                  <a:schemeClr val="tx1"/>
                </a:solidFill>
              </a:rPr>
              <a:t>与非门电路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076" name="矩形 2075"/>
          <p:cNvSpPr/>
          <p:nvPr/>
        </p:nvSpPr>
        <p:spPr>
          <a:xfrm>
            <a:off x="2133600" y="1324610"/>
            <a:ext cx="7848600" cy="2438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folHlink"/>
                </a:solidFill>
              </a:rPr>
              <a:t>工作原理：</a:t>
            </a:r>
            <a:endParaRPr lang="zh-CN" altLang="en-US" sz="2000" b="1">
              <a:solidFill>
                <a:schemeClr val="folHlink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/>
              <a:t> </a:t>
            </a:r>
            <a:r>
              <a:rPr lang="zh-CN" altLang="en-US" sz="2000" b="1">
                <a:solidFill>
                  <a:schemeClr val="hlink"/>
                </a:solidFill>
              </a:rPr>
              <a:t>（</a:t>
            </a:r>
            <a:r>
              <a:rPr lang="en-US" altLang="zh-CN" sz="2000" b="1">
                <a:solidFill>
                  <a:schemeClr val="hlink"/>
                </a:solidFill>
              </a:rPr>
              <a:t>1</a:t>
            </a:r>
            <a:r>
              <a:rPr lang="zh-CN" altLang="en-US" sz="2000" b="1">
                <a:solidFill>
                  <a:schemeClr val="hlink"/>
                </a:solidFill>
              </a:rPr>
              <a:t>）当</a:t>
            </a:r>
            <a:r>
              <a:rPr lang="en-US" altLang="zh-CN" sz="2000" b="1">
                <a:solidFill>
                  <a:schemeClr val="hlink"/>
                </a:solidFill>
              </a:rPr>
              <a:t>A</a:t>
            </a:r>
            <a:r>
              <a:rPr lang="zh-CN" altLang="en-US" sz="2000" b="1">
                <a:solidFill>
                  <a:schemeClr val="hlink"/>
                </a:solidFill>
              </a:rPr>
              <a:t>、</a:t>
            </a:r>
            <a:r>
              <a:rPr lang="en-US" altLang="zh-CN" sz="2000" b="1">
                <a:solidFill>
                  <a:schemeClr val="hlink"/>
                </a:solidFill>
              </a:rPr>
              <a:t>B</a:t>
            </a:r>
            <a:r>
              <a:rPr lang="zh-CN" altLang="en-US" sz="2000" b="1">
                <a:solidFill>
                  <a:schemeClr val="hlink"/>
                </a:solidFill>
              </a:rPr>
              <a:t>、</a:t>
            </a:r>
            <a:r>
              <a:rPr lang="en-US" altLang="zh-CN" sz="2000" b="1">
                <a:solidFill>
                  <a:schemeClr val="hlink"/>
                </a:solidFill>
              </a:rPr>
              <a:t>C</a:t>
            </a:r>
            <a:r>
              <a:rPr lang="zh-CN" altLang="en-US" sz="2000" b="1">
                <a:solidFill>
                  <a:schemeClr val="hlink"/>
                </a:solidFill>
              </a:rPr>
              <a:t>全接为高电平</a:t>
            </a:r>
            <a:r>
              <a:rPr lang="en-US" altLang="zh-CN" sz="2000" b="1">
                <a:solidFill>
                  <a:schemeClr val="hlink"/>
                </a:solidFill>
              </a:rPr>
              <a:t>5V</a:t>
            </a:r>
            <a:r>
              <a:rPr lang="zh-CN" altLang="en-US" sz="2000" b="1">
                <a:solidFill>
                  <a:schemeClr val="hlink"/>
                </a:solidFill>
              </a:rPr>
              <a:t>时，二极管</a:t>
            </a:r>
            <a:r>
              <a:rPr lang="en-US" altLang="zh-CN" sz="2000" b="1">
                <a:solidFill>
                  <a:schemeClr val="hlink"/>
                </a:solidFill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</a:rPr>
              <a:t>1</a:t>
            </a:r>
            <a:r>
              <a:rPr lang="zh-CN" altLang="en-US" sz="2000" b="1">
                <a:solidFill>
                  <a:schemeClr val="hlink"/>
                </a:solidFill>
              </a:rPr>
              <a:t>～</a:t>
            </a:r>
            <a:r>
              <a:rPr lang="en-US" altLang="zh-CN" sz="2000" b="1">
                <a:solidFill>
                  <a:schemeClr val="hlink"/>
                </a:solidFill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</a:rPr>
              <a:t>3</a:t>
            </a:r>
            <a:r>
              <a:rPr lang="zh-CN" altLang="en-US" sz="2000" b="1">
                <a:solidFill>
                  <a:schemeClr val="hlink"/>
                </a:solidFill>
              </a:rPr>
              <a:t>都截止，而</a:t>
            </a:r>
            <a:r>
              <a:rPr lang="en-US" altLang="zh-CN" sz="2000" b="1">
                <a:solidFill>
                  <a:schemeClr val="hlink"/>
                </a:solidFill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</a:rPr>
              <a:t>4</a:t>
            </a:r>
            <a:r>
              <a:rPr lang="zh-CN" altLang="en-US" sz="2000" b="1">
                <a:solidFill>
                  <a:schemeClr val="hlink"/>
                </a:solidFill>
              </a:rPr>
              <a:t>、</a:t>
            </a:r>
            <a:r>
              <a:rPr lang="en-US" altLang="zh-CN" sz="2000" b="1">
                <a:solidFill>
                  <a:schemeClr val="hlink"/>
                </a:solidFill>
              </a:rPr>
              <a:t>D</a:t>
            </a:r>
            <a:r>
              <a:rPr lang="en-US" altLang="zh-CN" sz="2000" b="1" baseline="-25000">
                <a:solidFill>
                  <a:schemeClr val="hlink"/>
                </a:solidFill>
              </a:rPr>
              <a:t>5</a:t>
            </a:r>
            <a:r>
              <a:rPr lang="zh-CN" altLang="en-US" sz="2000" b="1">
                <a:solidFill>
                  <a:schemeClr val="hlink"/>
                </a:solidFill>
              </a:rPr>
              <a:t>和</a:t>
            </a:r>
            <a:r>
              <a:rPr lang="en-US" altLang="zh-CN" sz="2000" b="1">
                <a:solidFill>
                  <a:schemeClr val="hlink"/>
                </a:solidFill>
              </a:rPr>
              <a:t>T</a:t>
            </a:r>
            <a:r>
              <a:rPr lang="zh-CN" altLang="en-US" sz="2000" b="1">
                <a:solidFill>
                  <a:schemeClr val="hlink"/>
                </a:solidFill>
              </a:rPr>
              <a:t>导通，且</a:t>
            </a:r>
            <a:r>
              <a:rPr lang="en-US" altLang="zh-CN" sz="2000" b="1">
                <a:solidFill>
                  <a:schemeClr val="hlink"/>
                </a:solidFill>
              </a:rPr>
              <a:t>T</a:t>
            </a:r>
            <a:r>
              <a:rPr lang="zh-CN" altLang="en-US" sz="2000" b="1">
                <a:solidFill>
                  <a:schemeClr val="hlink"/>
                </a:solidFill>
              </a:rPr>
              <a:t>为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饱和</a:t>
            </a:r>
            <a:r>
              <a:rPr lang="zh-CN" altLang="en-US" sz="2000" b="1">
                <a:solidFill>
                  <a:schemeClr val="hlink"/>
                </a:solidFill>
              </a:rPr>
              <a:t>导通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， 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L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=0.3V</a:t>
            </a:r>
            <a:r>
              <a:rPr lang="zh-CN" altLang="en-US" sz="2000" b="1">
                <a:solidFill>
                  <a:schemeClr val="hlink"/>
                </a:solidFill>
              </a:rPr>
              <a:t>，即输出低电平。</a:t>
            </a:r>
            <a:endParaRPr lang="zh-CN" altLang="en-US" sz="2000" b="1">
              <a:solidFill>
                <a:schemeClr val="hlink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A50021"/>
                </a:solidFill>
              </a:rPr>
              <a:t>（</a:t>
            </a:r>
            <a:r>
              <a:rPr lang="en-US" altLang="zh-CN" sz="2000" b="1">
                <a:solidFill>
                  <a:srgbClr val="A50021"/>
                </a:solidFill>
              </a:rPr>
              <a:t>2</a:t>
            </a:r>
            <a:r>
              <a:rPr lang="zh-CN" altLang="en-US" sz="2000" b="1">
                <a:solidFill>
                  <a:srgbClr val="A50021"/>
                </a:solidFill>
              </a:rPr>
              <a:t>）</a:t>
            </a:r>
            <a:r>
              <a:rPr lang="en-US" altLang="zh-CN" sz="2000" b="1">
                <a:solidFill>
                  <a:srgbClr val="A50021"/>
                </a:solidFill>
              </a:rPr>
              <a:t>A</a:t>
            </a:r>
            <a:r>
              <a:rPr lang="zh-CN" altLang="en-US" sz="2000" b="1">
                <a:solidFill>
                  <a:srgbClr val="A50021"/>
                </a:solidFill>
              </a:rPr>
              <a:t>、</a:t>
            </a:r>
            <a:r>
              <a:rPr lang="en-US" altLang="zh-CN" sz="2000" b="1">
                <a:solidFill>
                  <a:srgbClr val="A50021"/>
                </a:solidFill>
              </a:rPr>
              <a:t>B</a:t>
            </a:r>
            <a:r>
              <a:rPr lang="zh-CN" altLang="en-US" sz="2000" b="1">
                <a:solidFill>
                  <a:srgbClr val="A50021"/>
                </a:solidFill>
              </a:rPr>
              <a:t>、</a:t>
            </a:r>
            <a:r>
              <a:rPr lang="en-US" altLang="zh-CN" sz="2000" b="1">
                <a:solidFill>
                  <a:srgbClr val="A50021"/>
                </a:solidFill>
              </a:rPr>
              <a:t>C</a:t>
            </a:r>
            <a:r>
              <a:rPr lang="zh-CN" altLang="en-US" sz="2000" b="1">
                <a:solidFill>
                  <a:srgbClr val="A50021"/>
                </a:solidFill>
              </a:rPr>
              <a:t>中只要有一个为低电平</a:t>
            </a:r>
            <a:r>
              <a:rPr lang="en-US" altLang="zh-CN" sz="2000" b="1">
                <a:solidFill>
                  <a:srgbClr val="A50021"/>
                </a:solidFill>
              </a:rPr>
              <a:t>0.3V</a:t>
            </a:r>
            <a:r>
              <a:rPr lang="zh-CN" altLang="en-US" sz="2000" b="1">
                <a:solidFill>
                  <a:srgbClr val="A50021"/>
                </a:solidFill>
              </a:rPr>
              <a:t>时，则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P</a:t>
            </a:r>
            <a:r>
              <a:rPr lang="en-US" altLang="zh-CN" sz="2000" b="1">
                <a:solidFill>
                  <a:srgbClr val="A50021"/>
                </a:solidFill>
              </a:rPr>
              <a:t>≈1V</a:t>
            </a:r>
            <a:r>
              <a:rPr lang="zh-CN" altLang="en-US" sz="2000" b="1">
                <a:solidFill>
                  <a:srgbClr val="A50021"/>
                </a:solidFill>
              </a:rPr>
              <a:t>，从而使</a:t>
            </a:r>
            <a:r>
              <a:rPr lang="en-US" altLang="zh-CN" sz="2000" b="1">
                <a:solidFill>
                  <a:srgbClr val="A50021"/>
                </a:solidFill>
              </a:rPr>
              <a:t>D</a:t>
            </a:r>
            <a:r>
              <a:rPr lang="en-US" altLang="zh-CN" sz="2000" b="1" baseline="-25000">
                <a:solidFill>
                  <a:srgbClr val="A50021"/>
                </a:solidFill>
              </a:rPr>
              <a:t>4</a:t>
            </a:r>
            <a:r>
              <a:rPr lang="zh-CN" altLang="en-US" sz="2000" b="1">
                <a:solidFill>
                  <a:srgbClr val="A50021"/>
                </a:solidFill>
              </a:rPr>
              <a:t>、</a:t>
            </a:r>
            <a:r>
              <a:rPr lang="en-US" altLang="zh-CN" sz="2000" b="1">
                <a:solidFill>
                  <a:srgbClr val="A50021"/>
                </a:solidFill>
              </a:rPr>
              <a:t>D</a:t>
            </a:r>
            <a:r>
              <a:rPr lang="en-US" altLang="zh-CN" sz="2000" b="1" baseline="-25000">
                <a:solidFill>
                  <a:srgbClr val="A50021"/>
                </a:solidFill>
              </a:rPr>
              <a:t>5</a:t>
            </a:r>
            <a:r>
              <a:rPr lang="zh-CN" altLang="en-US" sz="2000" b="1">
                <a:solidFill>
                  <a:srgbClr val="A50021"/>
                </a:solidFill>
              </a:rPr>
              <a:t>和</a:t>
            </a:r>
            <a:r>
              <a:rPr lang="en-US" altLang="zh-CN" sz="2000" b="1">
                <a:solidFill>
                  <a:srgbClr val="A50021"/>
                </a:solidFill>
              </a:rPr>
              <a:t>T</a:t>
            </a:r>
            <a:r>
              <a:rPr lang="zh-CN" altLang="en-US" sz="2000" b="1">
                <a:solidFill>
                  <a:srgbClr val="A50021"/>
                </a:solidFill>
              </a:rPr>
              <a:t>都截止，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L</a:t>
            </a:r>
            <a:r>
              <a:rPr lang="en-US" altLang="zh-CN" sz="2000" b="1">
                <a:solidFill>
                  <a:srgbClr val="A50021"/>
                </a:solidFill>
              </a:rPr>
              <a:t>=</a:t>
            </a:r>
            <a:r>
              <a:rPr lang="en-US" altLang="zh-CN" sz="2000" b="1" i="1">
                <a:solidFill>
                  <a:srgbClr val="A50021"/>
                </a:solidFill>
              </a:rPr>
              <a:t>V</a:t>
            </a:r>
            <a:r>
              <a:rPr lang="en-US" altLang="zh-CN" sz="2000" b="1" baseline="-25000">
                <a:solidFill>
                  <a:srgbClr val="A50021"/>
                </a:solidFill>
              </a:rPr>
              <a:t>CC</a:t>
            </a:r>
            <a:r>
              <a:rPr lang="en-US" altLang="zh-CN" sz="2000" b="1">
                <a:solidFill>
                  <a:srgbClr val="A50021"/>
                </a:solidFill>
              </a:rPr>
              <a:t>=5V</a:t>
            </a:r>
            <a:r>
              <a:rPr lang="zh-CN" altLang="en-US" sz="2000" b="1">
                <a:solidFill>
                  <a:srgbClr val="A50021"/>
                </a:solidFill>
              </a:rPr>
              <a:t>，即输出高电平。</a:t>
            </a:r>
            <a:endParaRPr lang="zh-CN" altLang="en-US" sz="2000" b="1">
              <a:solidFill>
                <a:srgbClr val="A5002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</a:rPr>
              <a:t>所以该电路满足与非逻辑关系，即：</a:t>
            </a:r>
            <a:endParaRPr lang="zh-CN" altLang="en-US" sz="2000" b="1"/>
          </a:p>
        </p:txBody>
      </p:sp>
      <p:pic>
        <p:nvPicPr>
          <p:cNvPr id="2077" name="图片 20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37623"/>
            <a:ext cx="5867400" cy="25288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charRg st="6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6">
                                            <p:txEl>
                                              <p:charRg st="6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76">
                                            <p:txEl>
                                              <p:charRg st="6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charRg st="74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76">
                                            <p:txEl>
                                              <p:charRg st="74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76">
                                            <p:txEl>
                                              <p:charRg st="74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charRg st="137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76">
                                            <p:txEl>
                                              <p:charRg st="137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76">
                                            <p:txEl>
                                              <p:charRg st="137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0" animBg="1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0" name="标题 2079"/>
          <p:cNvSpPr/>
          <p:nvPr>
            <p:ph type="title" idx="4294967295"/>
          </p:nvPr>
        </p:nvSpPr>
        <p:spPr>
          <a:xfrm>
            <a:off x="2133600" y="638810"/>
            <a:ext cx="77724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en-US" altLang="zh-CN" sz="36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2.2  </a:t>
            </a:r>
            <a:r>
              <a:rPr lang="en-US" altLang="zh-CN" sz="3600" b="1">
                <a:solidFill>
                  <a:srgbClr val="FF0000"/>
                </a:solidFill>
                <a:ea typeface="幼圆" panose="02010509060101010101" pitchFamily="49" charset="-122"/>
              </a:rPr>
              <a:t>TTL</a:t>
            </a:r>
            <a:r>
              <a:rPr lang="zh-CN" altLang="en-US" sz="36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逻辑门电路</a:t>
            </a:r>
            <a:endParaRPr lang="zh-CN" altLang="en-US" sz="3600" b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81" name="矩形 2080"/>
          <p:cNvSpPr/>
          <p:nvPr/>
        </p:nvSpPr>
        <p:spPr>
          <a:xfrm>
            <a:off x="2362200" y="1400810"/>
            <a:ext cx="7848600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>
              <a:spcBef>
                <a:spcPct val="2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一、</a:t>
            </a:r>
            <a:r>
              <a:rPr lang="en-US" altLang="zh-CN" sz="2800" b="1">
                <a:solidFill>
                  <a:srgbClr val="FF0000"/>
                </a:solidFill>
              </a:rPr>
              <a:t>TTL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与非门的基本结构及工作原理</a:t>
            </a:r>
            <a:endParaRPr lang="zh-CN" altLang="en-US" sz="3600">
              <a:solidFill>
                <a:srgbClr val="FF0000"/>
              </a:solidFill>
              <a:latin typeface="宋体" pitchFamily="2" charset="-122"/>
            </a:endParaRPr>
          </a:p>
          <a:p>
            <a:pPr marL="0" indent="0">
              <a:spcBef>
                <a:spcPct val="20000"/>
              </a:spcBef>
            </a:pPr>
            <a:r>
              <a:rPr lang="en-US" altLang="zh-CN" b="1">
                <a:solidFill>
                  <a:schemeClr val="folHlink"/>
                </a:solidFill>
              </a:rPr>
              <a:t>1</a:t>
            </a:r>
            <a:r>
              <a:rPr lang="zh-CN" altLang="en-US" b="1">
                <a:solidFill>
                  <a:schemeClr val="folHlink"/>
                </a:solidFill>
              </a:rPr>
              <a:t>．</a:t>
            </a:r>
            <a:r>
              <a:rPr lang="en-US" altLang="zh-CN" b="1">
                <a:solidFill>
                  <a:schemeClr val="folHlink"/>
                </a:solidFill>
              </a:rPr>
              <a:t>TTL</a:t>
            </a:r>
            <a:r>
              <a:rPr lang="zh-CN" altLang="en-US" b="1">
                <a:solidFill>
                  <a:schemeClr val="folHlink"/>
                </a:solidFill>
              </a:rPr>
              <a:t>与非门的基本结构</a:t>
            </a:r>
            <a:endParaRPr lang="zh-CN" altLang="en-US" sz="3600" b="1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82" name="图片 20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4064000"/>
            <a:ext cx="2971800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3" name="图片 20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207193"/>
            <a:ext cx="3429000" cy="24495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84" name="对象 2083"/>
          <p:cNvGraphicFramePr>
            <a:graphicFrameLocks noChangeAspect="1"/>
          </p:cNvGraphicFramePr>
          <p:nvPr/>
        </p:nvGraphicFramePr>
        <p:xfrm>
          <a:off x="0" y="2391410"/>
          <a:ext cx="4143375" cy="192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6143625" imgH="2847975" progId="Paint.Picture">
                  <p:embed/>
                </p:oleObj>
              </mc:Choice>
              <mc:Fallback>
                <p:oleObj name="" r:id="rId3" imgW="6143625" imgH="284797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391410"/>
                        <a:ext cx="4143375" cy="192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2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3175" y="1892300"/>
            <a:ext cx="4382770" cy="241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3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18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87" name="图片 20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285" y="841375"/>
            <a:ext cx="7828915" cy="5837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90" name="矩形 2089"/>
          <p:cNvSpPr/>
          <p:nvPr/>
        </p:nvSpPr>
        <p:spPr>
          <a:xfrm>
            <a:off x="2133600" y="638810"/>
            <a:ext cx="77724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>
              <a:spcBef>
                <a:spcPct val="20000"/>
              </a:spcBef>
            </a:pPr>
            <a:r>
              <a:rPr lang="en-US" altLang="zh-CN" sz="2800" b="1">
                <a:solidFill>
                  <a:schemeClr val="hlink"/>
                </a:solidFill>
                <a:latin typeface="宋体" pitchFamily="2" charset="-122"/>
              </a:rPr>
              <a:t>2</a:t>
            </a:r>
            <a:r>
              <a:rPr lang="zh-CN" altLang="en-US" sz="2800" b="1">
                <a:solidFill>
                  <a:schemeClr val="hlink"/>
                </a:solidFill>
                <a:latin typeface="宋体" pitchFamily="2" charset="-122"/>
              </a:rPr>
              <a:t>．</a:t>
            </a:r>
            <a:r>
              <a:rPr lang="en-US" altLang="zh-CN" sz="2800" b="1">
                <a:solidFill>
                  <a:schemeClr val="hlink"/>
                </a:solidFill>
              </a:rPr>
              <a:t>TTL</a:t>
            </a:r>
            <a:r>
              <a:rPr lang="zh-CN" altLang="en-US" sz="2800" b="1">
                <a:solidFill>
                  <a:schemeClr val="hlink"/>
                </a:solidFill>
                <a:latin typeface="宋体" pitchFamily="2" charset="-122"/>
              </a:rPr>
              <a:t>与非门的逻辑关系</a:t>
            </a:r>
            <a:endParaRPr lang="zh-CN" altLang="en-US" sz="2800" b="1">
              <a:solidFill>
                <a:schemeClr val="hlink"/>
              </a:solidFill>
            </a:endParaRPr>
          </a:p>
        </p:txBody>
      </p:sp>
      <p:sp>
        <p:nvSpPr>
          <p:cNvPr id="2091" name="矩形 2090"/>
          <p:cNvSpPr/>
          <p:nvPr/>
        </p:nvSpPr>
        <p:spPr>
          <a:xfrm>
            <a:off x="1752600" y="1172210"/>
            <a:ext cx="8305800" cy="3352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）输入全为高电平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3.6</a:t>
            </a:r>
            <a:r>
              <a:rPr lang="en-US" altLang="zh-CN" sz="2000" b="1">
                <a:solidFill>
                  <a:srgbClr val="FF0000"/>
                </a:solidFill>
              </a:rPr>
              <a:t>V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时。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   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、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3</a:t>
            </a:r>
            <a:r>
              <a:rPr lang="zh-CN" altLang="en-US" sz="2000" b="1">
                <a:latin typeface="宋体" pitchFamily="2" charset="-122"/>
              </a:rPr>
              <a:t>导通，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B</a:t>
            </a:r>
            <a:r>
              <a:rPr lang="en-US" altLang="zh-CN" sz="2000" b="1" baseline="-25000">
                <a:latin typeface="宋体" pitchFamily="2" charset="-122"/>
              </a:rPr>
              <a:t>1</a:t>
            </a:r>
            <a:r>
              <a:rPr lang="en-US" altLang="zh-CN" sz="2000" b="1">
                <a:latin typeface="宋体" pitchFamily="2" charset="-122"/>
              </a:rPr>
              <a:t>=0.7×3=2.1</a:t>
            </a: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/>
              <a:t>V</a:t>
            </a:r>
            <a:r>
              <a:rPr lang="en-US" altLang="zh-CN" sz="2000" b="1">
                <a:latin typeface="宋体" pitchFamily="2" charset="-122"/>
              </a:rPr>
              <a:t> </a:t>
            </a:r>
            <a:r>
              <a:rPr lang="zh-CN" altLang="en-US" sz="2000" b="1">
                <a:latin typeface="宋体" pitchFamily="2" charset="-122"/>
              </a:rPr>
              <a:t>），</a:t>
            </a:r>
            <a:endParaRPr lang="zh-CN" altLang="en-US" sz="3200" b="1">
              <a:latin typeface="黑体" pitchFamily="49" charset="-122"/>
              <a:ea typeface="黑体" pitchFamily="49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由于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3</a:t>
            </a:r>
            <a:r>
              <a:rPr lang="zh-CN" altLang="en-US" sz="2000" b="1">
                <a:latin typeface="宋体" pitchFamily="2" charset="-122"/>
              </a:rPr>
              <a:t>饱和导通，输出电压为：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O</a:t>
            </a:r>
            <a:r>
              <a:rPr lang="en-US" altLang="zh-CN" sz="2000" b="1">
                <a:latin typeface="宋体" pitchFamily="2" charset="-122"/>
              </a:rPr>
              <a:t>=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CES3</a:t>
            </a:r>
            <a:r>
              <a:rPr lang="en-US" altLang="zh-CN" sz="2000" b="1">
                <a:latin typeface="宋体" pitchFamily="2" charset="-122"/>
              </a:rPr>
              <a:t>≈0.3</a:t>
            </a:r>
            <a:r>
              <a:rPr lang="en-US" altLang="zh-CN" sz="2000" b="1"/>
              <a:t>V</a:t>
            </a:r>
            <a:endParaRPr lang="en-US" altLang="zh-CN" sz="2000" b="1"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这时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也饱和导通，</a:t>
            </a:r>
            <a:endParaRPr lang="zh-CN" altLang="en-US" sz="2000" b="1"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故有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C2</a:t>
            </a:r>
            <a:r>
              <a:rPr lang="en-US" altLang="zh-CN" sz="2000" b="1">
                <a:latin typeface="宋体" pitchFamily="2" charset="-122"/>
              </a:rPr>
              <a:t>=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E2</a:t>
            </a:r>
            <a:r>
              <a:rPr lang="en-US" altLang="zh-CN" sz="2000" b="1">
                <a:latin typeface="宋体" pitchFamily="2" charset="-122"/>
              </a:rPr>
              <a:t>+ 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CE2</a:t>
            </a:r>
            <a:r>
              <a:rPr lang="en-US" altLang="zh-CN" sz="2000" b="1">
                <a:latin typeface="宋体" pitchFamily="2" charset="-122"/>
              </a:rPr>
              <a:t>=1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使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4</a:t>
            </a:r>
            <a:r>
              <a:rPr lang="zh-CN" altLang="en-US" sz="2000" b="1">
                <a:latin typeface="宋体" pitchFamily="2" charset="-122"/>
              </a:rPr>
              <a:t>和二极管</a:t>
            </a:r>
            <a:r>
              <a:rPr lang="en-US" altLang="zh-CN" sz="2000" b="1"/>
              <a:t>D</a:t>
            </a:r>
            <a:r>
              <a:rPr lang="zh-CN" altLang="en-US" sz="2000" b="1">
                <a:latin typeface="宋体" pitchFamily="2" charset="-122"/>
              </a:rPr>
              <a:t>都截止。</a:t>
            </a:r>
            <a:endParaRPr lang="zh-CN" altLang="en-US" sz="2000" b="1">
              <a:latin typeface="宋体" pitchFamily="2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folHlink"/>
                </a:solidFill>
              </a:rPr>
              <a:t>实现了与非门的逻辑功能之一：</a:t>
            </a:r>
            <a:endParaRPr lang="zh-CN" altLang="en-US" sz="2000" b="1">
              <a:solidFill>
                <a:schemeClr val="folHlink"/>
              </a:solidFill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输入全为高电平时，</a:t>
            </a:r>
            <a:endParaRPr lang="zh-CN" altLang="en-US" sz="2000" b="1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输出为低电平</a:t>
            </a:r>
            <a:r>
              <a:rPr lang="zh-CN" altLang="en-US" sz="2000" b="1">
                <a:solidFill>
                  <a:srgbClr val="FF0000"/>
                </a:solidFill>
              </a:rPr>
              <a:t>。</a:t>
            </a:r>
            <a:endParaRPr lang="zh-CN" altLang="en-US" b="1">
              <a:solidFill>
                <a:schemeClr val="folHlink"/>
              </a:solidFill>
            </a:endParaRPr>
          </a:p>
        </p:txBody>
      </p:sp>
      <p:pic>
        <p:nvPicPr>
          <p:cNvPr id="2092" name="图片 2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0" y="2405698"/>
            <a:ext cx="5410200" cy="373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1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1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1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1">
                                            <p:txEl>
                                              <p:charRg st="1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1">
                                            <p:txEl>
                                              <p:charRg st="1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47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1">
                                            <p:txEl>
                                              <p:charRg st="47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1">
                                            <p:txEl>
                                              <p:charRg st="47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76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1">
                                            <p:txEl>
                                              <p:charRg st="76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1">
                                            <p:txEl>
                                              <p:charRg st="76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8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91">
                                            <p:txEl>
                                              <p:charRg st="8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91">
                                            <p:txEl>
                                              <p:charRg st="8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107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91">
                                            <p:txEl>
                                              <p:charRg st="107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91">
                                            <p:txEl>
                                              <p:charRg st="107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120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91">
                                            <p:txEl>
                                              <p:charRg st="120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91">
                                            <p:txEl>
                                              <p:charRg st="120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13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91">
                                            <p:txEl>
                                              <p:charRg st="13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91">
                                            <p:txEl>
                                              <p:charRg st="13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>
                                            <p:txEl>
                                              <p:charRg st="145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91">
                                            <p:txEl>
                                              <p:charRg st="145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91">
                                            <p:txEl>
                                              <p:charRg st="145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1" grpId="0" animBg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638493"/>
            <a:ext cx="8229600" cy="8842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几种常用的复合逻辑运算</a:t>
            </a:r>
            <a:endParaRPr lang="zh-CN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484313"/>
            <a:ext cx="7313612" cy="7524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/>
              <a:t>与非   		 或非  		  与或非</a:t>
            </a:r>
            <a:endParaRPr lang="zh-CN" altLang="en-US" sz="2800"/>
          </a:p>
        </p:txBody>
      </p:sp>
      <p:pic>
        <p:nvPicPr>
          <p:cNvPr id="8196" name="Picture 11" descr="2-2-3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060575"/>
            <a:ext cx="236537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2" descr="2-2-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060575"/>
            <a:ext cx="24526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3" descr="2-2-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1989138"/>
            <a:ext cx="2995612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95" name="对象 2094"/>
          <p:cNvGraphicFramePr/>
          <p:nvPr/>
        </p:nvGraphicFramePr>
        <p:xfrm>
          <a:off x="2514600" y="4709795"/>
          <a:ext cx="14478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69265" imgH="203200" progId="Equation.3">
                  <p:embed/>
                </p:oleObj>
              </mc:Choice>
              <mc:Fallback>
                <p:oleObj name="" r:id="rId1" imgW="469265" imgH="203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0" y="4709795"/>
                        <a:ext cx="1447800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6" name="矩形 2095"/>
          <p:cNvSpPr/>
          <p:nvPr/>
        </p:nvSpPr>
        <p:spPr>
          <a:xfrm>
            <a:off x="1752600" y="1128395"/>
            <a:ext cx="8229600" cy="3124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该发射结导通，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B</a:t>
            </a:r>
            <a:r>
              <a:rPr lang="en-US" altLang="zh-CN" sz="2000" b="1" baseline="-25000">
                <a:latin typeface="宋体" pitchFamily="2" charset="-122"/>
              </a:rPr>
              <a:t>1</a:t>
            </a:r>
            <a:r>
              <a:rPr lang="en-US" altLang="zh-CN" sz="2000" b="1">
                <a:latin typeface="宋体" pitchFamily="2" charset="-122"/>
              </a:rPr>
              <a:t>=1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。所以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、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3</a:t>
            </a:r>
            <a:r>
              <a:rPr lang="zh-CN" altLang="en-US" sz="2000" b="1">
                <a:latin typeface="宋体" pitchFamily="2" charset="-122"/>
              </a:rPr>
              <a:t>都截止。由于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截止，流过</a:t>
            </a:r>
            <a:r>
              <a:rPr lang="en-US" altLang="zh-CN" sz="2000" b="1"/>
              <a:t>R</a:t>
            </a:r>
            <a:r>
              <a:rPr lang="en-US" altLang="zh-CN" sz="2000" b="1" baseline="-25000"/>
              <a:t>C</a:t>
            </a:r>
            <a:r>
              <a:rPr lang="en-US" altLang="zh-CN" sz="2000" b="1" baseline="-25000">
                <a:latin typeface="宋体" pitchFamily="2" charset="-122"/>
              </a:rPr>
              <a:t>2</a:t>
            </a:r>
            <a:r>
              <a:rPr lang="zh-CN" altLang="en-US" sz="2000" b="1">
                <a:latin typeface="宋体" pitchFamily="2" charset="-122"/>
              </a:rPr>
              <a:t>的电流较小，可以忽略，所以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B4</a:t>
            </a:r>
            <a:r>
              <a:rPr lang="en-US" altLang="zh-CN" sz="2000" b="1">
                <a:latin typeface="宋体" pitchFamily="2" charset="-122"/>
              </a:rPr>
              <a:t>≈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CC</a:t>
            </a:r>
            <a:r>
              <a:rPr lang="en-US" altLang="zh-CN" sz="2000" b="1">
                <a:latin typeface="宋体" pitchFamily="2" charset="-122"/>
              </a:rPr>
              <a:t>=5</a:t>
            </a:r>
            <a:r>
              <a:rPr lang="en-US" altLang="zh-CN" sz="2000" b="1"/>
              <a:t>V</a:t>
            </a:r>
            <a:r>
              <a:rPr lang="en-US" altLang="zh-CN" sz="2000" b="1">
                <a:latin typeface="宋体" pitchFamily="2" charset="-122"/>
              </a:rPr>
              <a:t> </a:t>
            </a:r>
            <a:r>
              <a:rPr lang="zh-CN" altLang="en-US" sz="2000" b="1">
                <a:latin typeface="宋体" pitchFamily="2" charset="-122"/>
              </a:rPr>
              <a:t>，使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4</a:t>
            </a:r>
            <a:r>
              <a:rPr lang="zh-CN" altLang="en-US" sz="2000" b="1">
                <a:latin typeface="宋体" pitchFamily="2" charset="-122"/>
              </a:rPr>
              <a:t>和</a:t>
            </a:r>
            <a:r>
              <a:rPr lang="en-US" altLang="zh-CN" sz="2000" b="1"/>
              <a:t>D</a:t>
            </a:r>
            <a:r>
              <a:rPr lang="zh-CN" altLang="en-US" sz="2000" b="1">
                <a:latin typeface="宋体" pitchFamily="2" charset="-122"/>
              </a:rPr>
              <a:t>导通，则有：</a:t>
            </a:r>
            <a:endParaRPr lang="zh-CN" altLang="en-US" sz="2000" b="1" u="sng"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 i="1"/>
              <a:t>               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O</a:t>
            </a:r>
            <a:r>
              <a:rPr lang="en-US" altLang="zh-CN" sz="2000" b="1">
                <a:latin typeface="宋体" pitchFamily="2" charset="-122"/>
              </a:rPr>
              <a:t>≈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C</a:t>
            </a:r>
            <a:r>
              <a:rPr lang="en-US" altLang="zh-CN" sz="2000" b="1" i="1" baseline="-25000">
                <a:latin typeface="宋体" pitchFamily="2" charset="-122"/>
              </a:rPr>
              <a:t>C</a:t>
            </a:r>
            <a:r>
              <a:rPr lang="en-US" altLang="zh-CN" sz="2000" b="1">
                <a:latin typeface="宋体" pitchFamily="2" charset="-122"/>
              </a:rPr>
              <a:t>-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BE4</a:t>
            </a:r>
            <a:r>
              <a:rPr lang="en-US" altLang="zh-CN" sz="2000" b="1">
                <a:latin typeface="宋体" pitchFamily="2" charset="-122"/>
              </a:rPr>
              <a:t>-</a:t>
            </a:r>
            <a:r>
              <a:rPr lang="en-US" altLang="zh-CN" sz="2000" b="1" i="1"/>
              <a:t>V</a:t>
            </a:r>
            <a:r>
              <a:rPr lang="en-US" altLang="zh-CN" sz="2000" b="1" baseline="-25000">
                <a:latin typeface="宋体" pitchFamily="2" charset="-122"/>
              </a:rPr>
              <a:t>D</a:t>
            </a:r>
            <a:r>
              <a:rPr lang="en-US" altLang="zh-CN" sz="2000" b="1">
                <a:latin typeface="宋体" pitchFamily="2" charset="-122"/>
              </a:rPr>
              <a:t>=5-0.7-0.7=3.6</a:t>
            </a: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）</a:t>
            </a:r>
            <a:endParaRPr lang="zh-CN" altLang="en-US" sz="2000" b="1"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实现了与非门的逻辑功能的另一方面：</a:t>
            </a:r>
            <a:endParaRPr lang="zh-CN" altLang="en-US" sz="2000" b="1">
              <a:solidFill>
                <a:schemeClr val="folHlink"/>
              </a:solidFill>
              <a:latin typeface="宋体" pitchFamily="2" charset="-122"/>
            </a:endParaRPr>
          </a:p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输入有低电平时，输出为高电平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。</a:t>
            </a:r>
            <a:endParaRPr lang="zh-CN" altLang="en-US" sz="2000" b="1" u="sng">
              <a:solidFill>
                <a:srgbClr val="FF0000"/>
              </a:solidFill>
              <a:latin typeface="宋体" pitchFamily="2" charset="-122"/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</a:rPr>
              <a:t>综合上述两种情况，</a:t>
            </a:r>
            <a:endParaRPr lang="zh-CN" altLang="en-US" sz="2000" b="1">
              <a:solidFill>
                <a:schemeClr val="hlink"/>
              </a:solidFill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</a:rPr>
              <a:t>该电路满足与非的</a:t>
            </a:r>
            <a:endParaRPr lang="zh-CN" altLang="en-US" sz="2000" b="1">
              <a:solidFill>
                <a:schemeClr val="hlink"/>
              </a:solidFill>
            </a:endParaRPr>
          </a:p>
          <a:p>
            <a:pPr marL="0" indent="0" algn="just">
              <a:lnSpc>
                <a:spcPct val="131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hlink"/>
                </a:solidFill>
              </a:rPr>
              <a:t>逻辑功能，即：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2097" name="图片 20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458720"/>
            <a:ext cx="4876800" cy="3786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98" name="矩形 2097"/>
          <p:cNvSpPr/>
          <p:nvPr/>
        </p:nvSpPr>
        <p:spPr>
          <a:xfrm>
            <a:off x="1905000" y="671195"/>
            <a:ext cx="381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）输入有低电平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0.3</a:t>
            </a:r>
            <a:r>
              <a:rPr lang="en-US" altLang="zh-CN" sz="2000" b="1">
                <a:solidFill>
                  <a:srgbClr val="FF0000"/>
                </a:solidFill>
              </a:rPr>
              <a:t>V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时。</a:t>
            </a:r>
            <a:endParaRPr lang="zh-CN" altLang="en-US" sz="2800" b="1">
              <a:solidFill>
                <a:schemeClr val="hlink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2" dur="500"/>
                                        <p:tgtEl>
                                          <p:spTgt spid="2096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74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7" dur="500"/>
                                        <p:tgtEl>
                                          <p:spTgt spid="2096">
                                            <p:txEl>
                                              <p:charRg st="74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121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2" dur="500"/>
                                        <p:tgtEl>
                                          <p:spTgt spid="2096">
                                            <p:txEl>
                                              <p:charRg st="121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139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7" dur="500"/>
                                        <p:tgtEl>
                                          <p:spTgt spid="2096">
                                            <p:txEl>
                                              <p:charRg st="139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15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32" dur="500"/>
                                        <p:tgtEl>
                                          <p:spTgt spid="2096">
                                            <p:txEl>
                                              <p:charRg st="155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165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37" dur="500"/>
                                        <p:tgtEl>
                                          <p:spTgt spid="2096">
                                            <p:txEl>
                                              <p:charRg st="165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>
                                            <p:txEl>
                                              <p:charRg st="174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42" dur="500"/>
                                        <p:tgtEl>
                                          <p:spTgt spid="2096">
                                            <p:txEl>
                                              <p:charRg st="174" end="1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6" grpId="0" animBg="1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1" name="标题 2100"/>
          <p:cNvSpPr/>
          <p:nvPr>
            <p:ph type="title" idx="4294967295"/>
          </p:nvPr>
        </p:nvSpPr>
        <p:spPr>
          <a:xfrm>
            <a:off x="2133600" y="661670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/>
          </a:bodyPr>
          <a:p>
            <a:pPr algn="l"/>
            <a:r>
              <a:rPr lang="zh-CN" altLang="en-US" sz="2800" b="1">
                <a:solidFill>
                  <a:schemeClr val="tx1"/>
                </a:solidFill>
              </a:rPr>
              <a:t>二、</a:t>
            </a:r>
            <a:r>
              <a:rPr lang="en-US" altLang="zh-CN" sz="2800" b="1">
                <a:solidFill>
                  <a:schemeClr val="tx1"/>
                </a:solidFill>
              </a:rPr>
              <a:t>TTL</a:t>
            </a:r>
            <a:r>
              <a:rPr lang="zh-CN" altLang="en-US" sz="2800" b="1">
                <a:solidFill>
                  <a:schemeClr val="tx1"/>
                </a:solidFill>
              </a:rPr>
              <a:t>与非门的开关速度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102" name="矩形 2101"/>
          <p:cNvSpPr/>
          <p:nvPr/>
        </p:nvSpPr>
        <p:spPr>
          <a:xfrm>
            <a:off x="2133600" y="1347470"/>
            <a:ext cx="7772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>
              <a:spcBef>
                <a:spcPct val="20000"/>
              </a:spcBef>
            </a:pPr>
            <a:r>
              <a:rPr lang="en-US" altLang="zh-CN" sz="2000" b="1">
                <a:solidFill>
                  <a:schemeClr val="folHlink"/>
                </a:solidFill>
              </a:rPr>
              <a:t>1</a:t>
            </a:r>
            <a:r>
              <a:rPr lang="zh-CN" altLang="en-US" sz="2000" b="1">
                <a:solidFill>
                  <a:schemeClr val="folHlink"/>
                </a:solidFill>
              </a:rPr>
              <a:t>．</a:t>
            </a:r>
            <a:r>
              <a:rPr lang="en-US" altLang="zh-CN" sz="2000" b="1">
                <a:solidFill>
                  <a:schemeClr val="folHlink"/>
                </a:solidFill>
              </a:rPr>
              <a:t>TTL</a:t>
            </a:r>
            <a:r>
              <a:rPr lang="zh-CN" altLang="en-US" sz="2000" b="1">
                <a:solidFill>
                  <a:schemeClr val="folHlink"/>
                </a:solidFill>
              </a:rPr>
              <a:t>与非门提高工作速度的原理</a:t>
            </a:r>
            <a:endParaRPr lang="zh-CN" altLang="en-US" sz="2000" b="1">
              <a:solidFill>
                <a:schemeClr val="folHlink"/>
              </a:solidFill>
            </a:endParaRPr>
          </a:p>
          <a:p>
            <a:pPr marL="0" indent="0"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</a:rPr>
              <a:t>（</a:t>
            </a:r>
            <a:r>
              <a:rPr lang="en-US" altLang="zh-CN" sz="2000" b="1">
                <a:solidFill>
                  <a:srgbClr val="FF0000"/>
                </a:solidFill>
              </a:rPr>
              <a:t>1</a:t>
            </a:r>
            <a:r>
              <a:rPr lang="zh-CN" altLang="en-US" sz="2000" b="1">
                <a:solidFill>
                  <a:srgbClr val="FF0000"/>
                </a:solidFill>
              </a:rPr>
              <a:t>）采用多发射极三极管加快了存储电荷的消散过程。</a:t>
            </a:r>
            <a:endParaRPr lang="zh-CN" altLang="en-US" sz="2800" b="1"/>
          </a:p>
        </p:txBody>
      </p:sp>
      <p:pic>
        <p:nvPicPr>
          <p:cNvPr id="2103" name="图片 2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2090420"/>
            <a:ext cx="4419600" cy="3921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 additive="base">
                                        <p:cTn id="13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06" name="标题 2105"/>
          <p:cNvSpPr/>
          <p:nvPr>
            <p:ph type="title" idx="4294967295"/>
          </p:nvPr>
        </p:nvSpPr>
        <p:spPr>
          <a:xfrm>
            <a:off x="2019935" y="1076325"/>
            <a:ext cx="7962265" cy="76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r>
              <a:rPr lang="en-US" altLang="zh-CN" sz="2400">
                <a:latin typeface="黑体" pitchFamily="49" charset="-122"/>
                <a:ea typeface="黑体" pitchFamily="49" charset="-122"/>
              </a:rPr>
              <a:t>   </a:t>
            </a:r>
            <a:endParaRPr lang="en-US" altLang="zh-CN">
              <a:latin typeface="宋体" pitchFamily="2" charset="-122"/>
            </a:endParaRPr>
          </a:p>
        </p:txBody>
      </p:sp>
      <p:sp>
        <p:nvSpPr>
          <p:cNvPr id="2107" name="文本占位符 2106"/>
          <p:cNvSpPr/>
          <p:nvPr>
            <p:ph type="body" idx="4294967295"/>
          </p:nvPr>
        </p:nvSpPr>
        <p:spPr>
          <a:xfrm>
            <a:off x="1776730" y="695325"/>
            <a:ext cx="8586470" cy="55245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）采用了推拉式输出级，输出阻抗比较小，可迅速给负载电容充放电。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  <a:p>
            <a:pPr algn="just"/>
            <a:endParaRPr lang="zh-CN" altLang="en-US" sz="2000"/>
          </a:p>
        </p:txBody>
      </p:sp>
      <p:pic>
        <p:nvPicPr>
          <p:cNvPr id="2108" name="图片 2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110" y="1609725"/>
            <a:ext cx="5698490" cy="4076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11" name="对象 2110"/>
          <p:cNvGraphicFramePr/>
          <p:nvPr/>
        </p:nvGraphicFramePr>
        <p:xfrm>
          <a:off x="5181600" y="5545773"/>
          <a:ext cx="1828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641350" imgH="355600" progId="Equation.3">
                  <p:embed/>
                </p:oleObj>
              </mc:Choice>
              <mc:Fallback>
                <p:oleObj name="" r:id="rId1" imgW="641350" imgH="3556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81600" y="5545773"/>
                        <a:ext cx="1828800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2" name="对象 2111"/>
          <p:cNvGraphicFramePr>
            <a:graphicFrameLocks noChangeAspect="1"/>
          </p:cNvGraphicFramePr>
          <p:nvPr/>
        </p:nvGraphicFramePr>
        <p:xfrm>
          <a:off x="3657600" y="1184910"/>
          <a:ext cx="4114800" cy="220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3667125" imgH="1962150" progId="Paint.Picture">
                  <p:embed/>
                </p:oleObj>
              </mc:Choice>
              <mc:Fallback>
                <p:oleObj name="" r:id="rId3" imgW="3667125" imgH="196215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1184910"/>
                        <a:ext cx="4114800" cy="2201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3" name="矩形 2112"/>
          <p:cNvSpPr/>
          <p:nvPr/>
        </p:nvSpPr>
        <p:spPr>
          <a:xfrm>
            <a:off x="2133600" y="575310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/>
            <a:r>
              <a:rPr lang="en-US" altLang="zh-CN" sz="2800" b="1">
                <a:solidFill>
                  <a:schemeClr val="tx2"/>
                </a:solidFill>
                <a:latin typeface="宋体" pitchFamily="2" charset="-122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宋体" pitchFamily="2" charset="-122"/>
              </a:rPr>
              <a:t>．</a:t>
            </a:r>
            <a:r>
              <a:rPr lang="en-US" altLang="zh-CN" sz="2800" b="1">
                <a:solidFill>
                  <a:schemeClr val="tx2"/>
                </a:solidFill>
              </a:rPr>
              <a:t>TTL</a:t>
            </a:r>
            <a:r>
              <a:rPr lang="zh-CN" altLang="en-US" sz="2800" b="1">
                <a:solidFill>
                  <a:schemeClr val="tx2"/>
                </a:solidFill>
                <a:latin typeface="宋体" pitchFamily="2" charset="-122"/>
              </a:rPr>
              <a:t>与非门传输延迟时间</a:t>
            </a:r>
            <a:r>
              <a:rPr lang="en-US" altLang="zh-CN" sz="2800" b="1" i="1">
                <a:solidFill>
                  <a:schemeClr val="tx2"/>
                </a:solidFill>
              </a:rPr>
              <a:t>t</a:t>
            </a:r>
            <a:r>
              <a:rPr lang="en-US" altLang="zh-CN" sz="2800" b="1" baseline="-25000">
                <a:solidFill>
                  <a:schemeClr val="tx2"/>
                </a:solidFill>
              </a:rPr>
              <a:t>pd</a:t>
            </a:r>
            <a:endParaRPr lang="en-US" altLang="zh-CN" sz="2800" b="1" baseline="-25000">
              <a:solidFill>
                <a:schemeClr val="tx2"/>
              </a:solidFill>
            </a:endParaRPr>
          </a:p>
        </p:txBody>
      </p:sp>
      <p:sp>
        <p:nvSpPr>
          <p:cNvPr id="2114" name="矩形 2113"/>
          <p:cNvSpPr/>
          <p:nvPr/>
        </p:nvSpPr>
        <p:spPr>
          <a:xfrm>
            <a:off x="2209800" y="3547110"/>
            <a:ext cx="7696200" cy="2057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导通延迟时间</a:t>
            </a:r>
            <a:r>
              <a:rPr lang="en-US" altLang="zh-CN" sz="2000" b="1" i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PHL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>
                <a:latin typeface="宋体" pitchFamily="2" charset="-122"/>
              </a:rPr>
              <a:t>从输入波形上升沿的中点到输出波形下降沿的中点所经历的时间。</a:t>
            </a:r>
            <a:endParaRPr lang="zh-CN" altLang="en-US" sz="2000" b="1">
              <a:latin typeface="宋体" pitchFamily="2" charset="-122"/>
            </a:endParaRPr>
          </a:p>
          <a:p>
            <a:pPr marL="0" indent="0"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截止延迟时间</a:t>
            </a:r>
            <a:r>
              <a:rPr lang="en-US" altLang="zh-CN" sz="2000" b="1" i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PLH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>
                <a:latin typeface="宋体" pitchFamily="2" charset="-122"/>
              </a:rPr>
              <a:t>从输入波形下降沿的中点到输出波形上升沿的中点所经历的时间。</a:t>
            </a:r>
            <a:endParaRPr lang="zh-CN" altLang="en-US" sz="2000" b="1">
              <a:latin typeface="宋体" pitchFamily="2" charset="-122"/>
            </a:endParaRPr>
          </a:p>
          <a:p>
            <a:pPr marL="0" indent="0" algn="just">
              <a:lnSpc>
                <a:spcPct val="115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与非门的传输延迟时间</a:t>
            </a:r>
            <a:r>
              <a:rPr lang="en-US" altLang="zh-CN" sz="2000" b="1" i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pd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是</a:t>
            </a:r>
            <a:r>
              <a:rPr lang="en-US" altLang="zh-CN" sz="2000" b="1" i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PHL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和</a:t>
            </a:r>
            <a:r>
              <a:rPr lang="en-US" altLang="zh-CN" sz="2000" b="1" i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PLH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的平均值。即</a:t>
            </a:r>
            <a:r>
              <a:rPr lang="zh-CN" altLang="en-US" b="1">
                <a:latin typeface="宋体" pitchFamily="2" charset="-122"/>
              </a:rPr>
              <a:t>    </a:t>
            </a:r>
            <a:endParaRPr lang="zh-CN" altLang="en-US" sz="3600" b="1"/>
          </a:p>
        </p:txBody>
      </p:sp>
      <p:sp>
        <p:nvSpPr>
          <p:cNvPr id="2115" name="矩形 2114"/>
          <p:cNvSpPr/>
          <p:nvPr/>
        </p:nvSpPr>
        <p:spPr>
          <a:xfrm>
            <a:off x="3124200" y="6214110"/>
            <a:ext cx="7239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/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一般</a:t>
            </a:r>
            <a:r>
              <a:rPr lang="en-US" altLang="zh-CN" sz="2000" b="1">
                <a:solidFill>
                  <a:schemeClr val="folHlink"/>
                </a:solidFill>
              </a:rPr>
              <a:t>TTL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与非门传输延迟时间</a:t>
            </a:r>
            <a:r>
              <a:rPr lang="en-US" altLang="zh-CN" sz="2000" b="1" i="1">
                <a:solidFill>
                  <a:schemeClr val="folHlink"/>
                </a:solidFill>
              </a:rPr>
              <a:t>t</a:t>
            </a:r>
            <a:r>
              <a:rPr lang="en-US" altLang="zh-CN" sz="2000" b="1" baseline="-25000">
                <a:solidFill>
                  <a:schemeClr val="folHlink"/>
                </a:solidFill>
              </a:rPr>
              <a:t>pd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的值为几纳秒～十几个纳秒。</a:t>
            </a:r>
            <a:endParaRPr lang="zh-CN" altLang="en-US" sz="2800" b="1" baseline="-250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4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4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>
                                            <p:txEl>
                                              <p:charRg st="42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4">
                                            <p:txEl>
                                              <p:charRg st="42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4">
                                            <p:txEl>
                                              <p:charRg st="42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>
                                            <p:txEl>
                                              <p:charRg st="8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14">
                                            <p:txEl>
                                              <p:charRg st="8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14">
                                            <p:txEl>
                                              <p:charRg st="84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4" grpId="0" animBg="1" uiExpand="1" build="p"/>
      <p:bldP spid="2115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18" name="对象 2117"/>
          <p:cNvGraphicFramePr>
            <a:graphicFrameLocks noChangeAspect="1"/>
          </p:cNvGraphicFramePr>
          <p:nvPr/>
        </p:nvGraphicFramePr>
        <p:xfrm>
          <a:off x="2667000" y="2328545"/>
          <a:ext cx="8001000" cy="367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4933950" imgH="2266950" progId="Paint.Picture">
                  <p:embed/>
                </p:oleObj>
              </mc:Choice>
              <mc:Fallback>
                <p:oleObj name="" r:id="rId1" imgW="4933950" imgH="22669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7000" y="2328545"/>
                        <a:ext cx="8001000" cy="367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" name="矩形 2118"/>
          <p:cNvSpPr/>
          <p:nvPr/>
        </p:nvSpPr>
        <p:spPr>
          <a:xfrm>
            <a:off x="2209800" y="652145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/>
            <a:r>
              <a:rPr lang="zh-CN" altLang="en-US" sz="2800" b="1">
                <a:solidFill>
                  <a:srgbClr val="FF0000"/>
                </a:solidFill>
              </a:rPr>
              <a:t>三、</a:t>
            </a:r>
            <a:r>
              <a:rPr lang="en-US" altLang="zh-CN" sz="2800" b="1">
                <a:solidFill>
                  <a:srgbClr val="FF0000"/>
                </a:solidFill>
              </a:rPr>
              <a:t>TTL</a:t>
            </a:r>
            <a:r>
              <a:rPr lang="zh-CN" altLang="en-US" sz="2800" b="1">
                <a:solidFill>
                  <a:srgbClr val="FF0000"/>
                </a:solidFill>
                <a:latin typeface="宋体" pitchFamily="2" charset="-122"/>
              </a:rPr>
              <a:t>与非门的电压传输特性及抗干扰能力</a:t>
            </a:r>
            <a:endParaRPr lang="zh-CN" altLang="en-US" sz="2800" b="1"/>
          </a:p>
        </p:txBody>
      </p:sp>
      <p:sp>
        <p:nvSpPr>
          <p:cNvPr id="2120" name="矩形 2119"/>
          <p:cNvSpPr/>
          <p:nvPr/>
        </p:nvSpPr>
        <p:spPr>
          <a:xfrm>
            <a:off x="2209800" y="1337945"/>
            <a:ext cx="77724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>
              <a:spcBef>
                <a:spcPct val="20000"/>
              </a:spcBef>
            </a:pPr>
            <a:r>
              <a:rPr lang="en-US" altLang="zh-CN" b="1">
                <a:solidFill>
                  <a:schemeClr val="folHlink"/>
                </a:solidFill>
              </a:rPr>
              <a:t>1</a:t>
            </a:r>
            <a:r>
              <a:rPr lang="zh-CN" altLang="en-US" b="1">
                <a:solidFill>
                  <a:schemeClr val="folHlink"/>
                </a:solidFill>
              </a:rPr>
              <a:t>．电压传输特性曲线：</a:t>
            </a:r>
            <a:r>
              <a:rPr lang="en-US" altLang="zh-CN" b="1" i="1">
                <a:solidFill>
                  <a:schemeClr val="folHlink"/>
                </a:solidFill>
              </a:rPr>
              <a:t>V</a:t>
            </a:r>
            <a:r>
              <a:rPr lang="en-US" altLang="zh-CN" b="1" baseline="-25000">
                <a:solidFill>
                  <a:schemeClr val="folHlink"/>
                </a:solidFill>
              </a:rPr>
              <a:t>o</a:t>
            </a:r>
            <a:r>
              <a:rPr lang="en-US" altLang="zh-CN" b="1">
                <a:solidFill>
                  <a:schemeClr val="folHlink"/>
                </a:solidFill>
              </a:rPr>
              <a:t>=</a:t>
            </a:r>
            <a:r>
              <a:rPr lang="en-US" altLang="zh-CN" b="1" i="1">
                <a:solidFill>
                  <a:schemeClr val="folHlink"/>
                </a:solidFill>
              </a:rPr>
              <a:t>f</a:t>
            </a:r>
            <a:r>
              <a:rPr lang="zh-CN" altLang="en-US" b="1">
                <a:solidFill>
                  <a:schemeClr val="folHlink"/>
                </a:solidFill>
              </a:rPr>
              <a:t>（</a:t>
            </a:r>
            <a:r>
              <a:rPr lang="en-US" altLang="zh-CN" b="1" i="1">
                <a:solidFill>
                  <a:schemeClr val="folHlink"/>
                </a:solidFill>
              </a:rPr>
              <a:t>V</a:t>
            </a:r>
            <a:r>
              <a:rPr lang="en-US" altLang="zh-CN" b="1" baseline="-25000">
                <a:solidFill>
                  <a:schemeClr val="folHlink"/>
                </a:solidFill>
              </a:rPr>
              <a:t>i</a:t>
            </a:r>
            <a:r>
              <a:rPr lang="zh-CN" altLang="en-US" b="1">
                <a:solidFill>
                  <a:schemeClr val="folHlink"/>
                </a:solidFill>
              </a:rPr>
              <a:t>）</a:t>
            </a:r>
            <a:endParaRPr lang="zh-CN" altLang="en-US" b="1">
              <a:solidFill>
                <a:schemeClr val="folHlink"/>
              </a:solidFill>
            </a:endParaRPr>
          </a:p>
        </p:txBody>
      </p:sp>
      <p:graphicFrame>
        <p:nvGraphicFramePr>
          <p:cNvPr id="2121" name="对象 2120"/>
          <p:cNvGraphicFramePr>
            <a:graphicFrameLocks noChangeAspect="1"/>
          </p:cNvGraphicFramePr>
          <p:nvPr/>
        </p:nvGraphicFramePr>
        <p:xfrm>
          <a:off x="1524000" y="2099945"/>
          <a:ext cx="4267200" cy="378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7181850" imgH="5838825" progId="Paint.Picture">
                  <p:embed/>
                </p:oleObj>
              </mc:Choice>
              <mc:Fallback>
                <p:oleObj name="" r:id="rId3" imgW="7181850" imgH="5838825" progId="Paint.Picture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099945"/>
                        <a:ext cx="4267200" cy="3789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4" name="文本占位符 2123"/>
          <p:cNvSpPr/>
          <p:nvPr>
            <p:ph type="body" idx="4294967295"/>
          </p:nvPr>
        </p:nvSpPr>
        <p:spPr>
          <a:xfrm>
            <a:off x="1828800" y="1616075"/>
            <a:ext cx="8458200" cy="500126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70000"/>
          </a:bodyPr>
          <a:p>
            <a:pPr algn="just">
              <a:buNone/>
            </a:pP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输出高电平电压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OH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在正逻辑体制中代表逻辑“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1”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的输出电压。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OH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的理论值为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3.6</a:t>
            </a:r>
            <a:r>
              <a:rPr lang="en-US" altLang="zh-CN" sz="2000" b="1">
                <a:solidFill>
                  <a:schemeClr val="hlink"/>
                </a:solidFill>
              </a:rPr>
              <a:t>V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，产品规定输出高电压的最小值</a:t>
            </a:r>
            <a:r>
              <a:rPr lang="en-US" altLang="zh-CN" sz="2000" b="1" i="1">
                <a:solidFill>
                  <a:schemeClr val="hlink"/>
                </a:solidFill>
              </a:rPr>
              <a:t>V</a:t>
            </a:r>
            <a:r>
              <a:rPr lang="en-US" altLang="zh-CN" sz="2000" b="1" baseline="-25000">
                <a:solidFill>
                  <a:schemeClr val="hlink"/>
                </a:solidFill>
              </a:rPr>
              <a:t>OH</a:t>
            </a:r>
            <a:r>
              <a:rPr lang="zh-CN" altLang="en-US" sz="2000" b="1" baseline="-25000">
                <a:solidFill>
                  <a:schemeClr val="hlink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chemeClr val="hlink"/>
                </a:solidFill>
              </a:rPr>
              <a:t>min</a:t>
            </a:r>
            <a:r>
              <a:rPr lang="zh-CN" altLang="en-US" sz="2000" b="1" baseline="-25000">
                <a:solidFill>
                  <a:schemeClr val="hlink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=2.4</a:t>
            </a:r>
            <a:r>
              <a:rPr lang="en-US" altLang="zh-CN" sz="2000" b="1">
                <a:solidFill>
                  <a:schemeClr val="hlink"/>
                </a:solidFill>
              </a:rPr>
              <a:t>V</a:t>
            </a:r>
            <a:r>
              <a:rPr lang="zh-CN" altLang="en-US" sz="2000" b="1">
                <a:solidFill>
                  <a:schemeClr val="hlink"/>
                </a:solidFill>
              </a:rPr>
              <a:t>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输出低电平电压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OL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在正逻辑体制中代表逻辑“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0”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的输出电压。</a:t>
            </a:r>
            <a:r>
              <a:rPr lang="en-US" altLang="zh-CN" sz="2000" b="1" i="1">
                <a:solidFill>
                  <a:schemeClr val="folHlink"/>
                </a:solidFill>
              </a:rPr>
              <a:t>V</a:t>
            </a:r>
            <a:r>
              <a:rPr lang="en-US" altLang="zh-CN" sz="2000" b="1" baseline="-25000">
                <a:solidFill>
                  <a:schemeClr val="folHlink"/>
                </a:solidFill>
              </a:rPr>
              <a:t>OL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的理论值为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0.3</a:t>
            </a:r>
            <a:r>
              <a:rPr lang="en-US" altLang="zh-CN" sz="2000" b="1">
                <a:solidFill>
                  <a:schemeClr val="folHlink"/>
                </a:solidFill>
              </a:rPr>
              <a:t>V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，产品规定输出低电压的最大值</a:t>
            </a:r>
            <a:r>
              <a:rPr lang="en-US" altLang="zh-CN" sz="2000" b="1" i="1">
                <a:solidFill>
                  <a:schemeClr val="folHlink"/>
                </a:solidFill>
              </a:rPr>
              <a:t>V</a:t>
            </a:r>
            <a:r>
              <a:rPr lang="en-US" altLang="zh-CN" sz="2000" b="1" baseline="-25000">
                <a:solidFill>
                  <a:schemeClr val="folHlink"/>
                </a:solidFill>
              </a:rPr>
              <a:t>OL</a:t>
            </a:r>
            <a:r>
              <a:rPr lang="zh-CN" altLang="en-US" sz="2000" b="1" baseline="-25000">
                <a:solidFill>
                  <a:schemeClr val="folHlink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chemeClr val="folHlink"/>
                </a:solidFill>
              </a:rPr>
              <a:t>max</a:t>
            </a:r>
            <a:r>
              <a:rPr lang="zh-CN" altLang="en-US" sz="2000" b="1" baseline="-25000">
                <a:solidFill>
                  <a:schemeClr val="folHlink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=0.4</a:t>
            </a:r>
            <a:r>
              <a:rPr lang="en-US" altLang="zh-CN" sz="2000" b="1">
                <a:solidFill>
                  <a:schemeClr val="folHlink"/>
                </a:solidFill>
              </a:rPr>
              <a:t>V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chemeClr val="folHlink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CC0099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rgbClr val="CC0099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关门电平电压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OFF</a:t>
            </a:r>
            <a:r>
              <a:rPr lang="en-US" altLang="zh-CN" sz="2000" b="1">
                <a:solidFill>
                  <a:srgbClr val="CC0099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是指输出电压下降到</a:t>
            </a:r>
            <a:r>
              <a:rPr lang="en-US" altLang="zh-CN" sz="2000" b="1" i="1">
                <a:solidFill>
                  <a:srgbClr val="CC0099"/>
                </a:solidFill>
              </a:rPr>
              <a:t>V</a:t>
            </a:r>
            <a:r>
              <a:rPr lang="en-US" altLang="zh-CN" sz="2000" b="1" baseline="-25000">
                <a:solidFill>
                  <a:srgbClr val="CC0099"/>
                </a:solidFill>
              </a:rPr>
              <a:t>OH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rgbClr val="CC0099"/>
                </a:solidFill>
              </a:rPr>
              <a:t>min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时对应的输入电压。</a:t>
            </a:r>
            <a:r>
              <a:rPr lang="zh-CN" altLang="en-US" sz="2000" b="1">
                <a:solidFill>
                  <a:srgbClr val="CC0099"/>
                </a:solidFill>
              </a:rPr>
              <a:t>即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输入低电压的最大值。在产品手册中常称为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输入低电平电压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，用</a:t>
            </a:r>
            <a:r>
              <a:rPr lang="en-US" altLang="zh-CN" sz="2000" b="1" i="1">
                <a:solidFill>
                  <a:srgbClr val="CC0099"/>
                </a:solidFill>
              </a:rPr>
              <a:t>V</a:t>
            </a:r>
            <a:r>
              <a:rPr lang="en-US" altLang="zh-CN" sz="2000" b="1" baseline="-25000">
                <a:solidFill>
                  <a:srgbClr val="CC0099"/>
                </a:solidFill>
              </a:rPr>
              <a:t>IL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rgbClr val="CC0099"/>
                </a:solidFill>
              </a:rPr>
              <a:t>max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表示。产品规定</a:t>
            </a:r>
            <a:r>
              <a:rPr lang="en-US" altLang="zh-CN" sz="2000" b="1" i="1">
                <a:solidFill>
                  <a:srgbClr val="CC0099"/>
                </a:solidFill>
              </a:rPr>
              <a:t>V</a:t>
            </a:r>
            <a:r>
              <a:rPr lang="en-US" altLang="zh-CN" sz="2000" b="1" baseline="-25000">
                <a:solidFill>
                  <a:srgbClr val="CC0099"/>
                </a:solidFill>
              </a:rPr>
              <a:t>IL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rgbClr val="CC0099"/>
                </a:solidFill>
              </a:rPr>
              <a:t>max</a:t>
            </a:r>
            <a:r>
              <a:rPr lang="zh-CN" altLang="en-US" sz="2000" b="1" baseline="-25000">
                <a:solidFill>
                  <a:srgbClr val="CC0099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rgbClr val="CC0099"/>
                </a:solidFill>
                <a:latin typeface="宋体" pitchFamily="2" charset="-122"/>
              </a:rPr>
              <a:t>=0.8</a:t>
            </a:r>
            <a:r>
              <a:rPr lang="en-US" altLang="zh-CN" sz="2000" b="1">
                <a:solidFill>
                  <a:srgbClr val="CC0099"/>
                </a:solidFill>
              </a:rPr>
              <a:t>V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rgbClr val="CC0099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accent1"/>
                </a:solidFill>
                <a:latin typeface="宋体" pitchFamily="2" charset="-122"/>
              </a:rPr>
              <a:t>4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开门电平电压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ON</a:t>
            </a:r>
            <a:r>
              <a:rPr lang="en-US" altLang="zh-CN" sz="2000" b="1">
                <a:solidFill>
                  <a:schemeClr val="accent1"/>
                </a:solidFill>
                <a:latin typeface="宋体" pitchFamily="2" charset="-122"/>
              </a:rPr>
              <a:t>——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是指输出电压下降到</a:t>
            </a:r>
            <a:r>
              <a:rPr lang="en-US" altLang="zh-CN" sz="2000" b="1" i="1">
                <a:solidFill>
                  <a:schemeClr val="accent1"/>
                </a:solidFill>
              </a:rPr>
              <a:t>V</a:t>
            </a:r>
            <a:r>
              <a:rPr lang="en-US" altLang="zh-CN" sz="2000" b="1" baseline="-25000">
                <a:solidFill>
                  <a:schemeClr val="accent1"/>
                </a:solidFill>
              </a:rPr>
              <a:t>OL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chemeClr val="accent1"/>
                </a:solidFill>
              </a:rPr>
              <a:t>max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时对应的输入电压。</a:t>
            </a:r>
            <a:r>
              <a:rPr lang="zh-CN" altLang="en-US" sz="2000" b="1">
                <a:solidFill>
                  <a:schemeClr val="accent1"/>
                </a:solidFill>
              </a:rPr>
              <a:t>即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输入高电压的最小值。在产品手册中常称为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输入高电平电压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，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用</a:t>
            </a:r>
            <a:r>
              <a:rPr lang="en-US" altLang="zh-CN" sz="2000" b="1" i="1">
                <a:solidFill>
                  <a:schemeClr val="accent1"/>
                </a:solidFill>
              </a:rPr>
              <a:t>V</a:t>
            </a:r>
            <a:r>
              <a:rPr lang="en-US" altLang="zh-CN" sz="2000" b="1" baseline="-25000">
                <a:solidFill>
                  <a:schemeClr val="accent1"/>
                </a:solidFill>
              </a:rPr>
              <a:t>IH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chemeClr val="accent1"/>
                </a:solidFill>
              </a:rPr>
              <a:t>min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表示。产品规定</a:t>
            </a:r>
            <a:r>
              <a:rPr lang="en-US" altLang="zh-CN" sz="2000" b="1" i="1">
                <a:solidFill>
                  <a:schemeClr val="accent1"/>
                </a:solidFill>
              </a:rPr>
              <a:t>V</a:t>
            </a:r>
            <a:r>
              <a:rPr lang="en-US" altLang="zh-CN" sz="2000" b="1" baseline="-25000">
                <a:solidFill>
                  <a:schemeClr val="accent1"/>
                </a:solidFill>
              </a:rPr>
              <a:t>IH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（</a:t>
            </a:r>
            <a:r>
              <a:rPr lang="en-US" altLang="zh-CN" sz="2000" b="1" baseline="-25000">
                <a:solidFill>
                  <a:schemeClr val="accent1"/>
                </a:solidFill>
              </a:rPr>
              <a:t>min</a:t>
            </a:r>
            <a:r>
              <a:rPr lang="zh-CN" altLang="en-US" sz="2000" b="1" baseline="-25000">
                <a:solidFill>
                  <a:schemeClr val="accent1"/>
                </a:solidFill>
                <a:latin typeface="宋体" pitchFamily="2" charset="-122"/>
              </a:rPr>
              <a:t>）</a:t>
            </a:r>
            <a:r>
              <a:rPr lang="en-US" altLang="zh-CN" sz="2000" b="1">
                <a:solidFill>
                  <a:schemeClr val="accent1"/>
                </a:solidFill>
                <a:latin typeface="宋体" pitchFamily="2" charset="-122"/>
              </a:rPr>
              <a:t>=2</a:t>
            </a:r>
            <a:r>
              <a:rPr lang="en-US" altLang="zh-CN" sz="2000" b="1">
                <a:solidFill>
                  <a:schemeClr val="accent1"/>
                </a:solidFill>
              </a:rPr>
              <a:t>V</a:t>
            </a:r>
            <a:r>
              <a:rPr lang="zh-CN" altLang="en-US" sz="2000" b="1">
                <a:solidFill>
                  <a:schemeClr val="accent1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chemeClr val="accent1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5</a:t>
            </a:r>
            <a:r>
              <a:rPr lang="zh-CN" altLang="en-US" sz="2000" b="1">
                <a:latin typeface="宋体" pitchFamily="2" charset="-122"/>
              </a:rPr>
              <a:t>）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阈值电压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V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th</a:t>
            </a:r>
            <a:r>
              <a:rPr lang="en-US" altLang="zh-CN" sz="2000" b="1">
                <a:latin typeface="宋体" pitchFamily="2" charset="-122"/>
              </a:rPr>
              <a:t>——</a:t>
            </a:r>
            <a:r>
              <a:rPr lang="zh-CN" altLang="en-US" sz="2000" b="1">
                <a:latin typeface="宋体" pitchFamily="2" charset="-122"/>
              </a:rPr>
              <a:t>电压传输特性的过渡区所对应的输入电压，即决定电路截止和导通的分界线，也是决定输出高、低电压的分界线。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latin typeface="宋体" pitchFamily="2" charset="-122"/>
              </a:rPr>
              <a:t>                  近似地：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th</a:t>
            </a:r>
            <a:r>
              <a:rPr lang="en-US" altLang="zh-CN" sz="2000" b="1">
                <a:latin typeface="宋体" pitchFamily="2" charset="-122"/>
              </a:rPr>
              <a:t>≈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OFF</a:t>
            </a:r>
            <a:r>
              <a:rPr lang="en-US" altLang="zh-CN" sz="2000" b="1">
                <a:latin typeface="宋体" pitchFamily="2" charset="-122"/>
              </a:rPr>
              <a:t>≈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ON</a:t>
            </a:r>
            <a:endParaRPr lang="en-US" altLang="zh-CN" sz="2000" b="1">
              <a:latin typeface="宋体" pitchFamily="2" charset="-122"/>
            </a:endParaRPr>
          </a:p>
          <a:p>
            <a:pPr algn="just">
              <a:buNone/>
            </a:pPr>
            <a:r>
              <a:rPr lang="en-US" altLang="zh-CN" sz="2000" b="1">
                <a:latin typeface="宋体" pitchFamily="2" charset="-122"/>
              </a:rPr>
              <a:t>          </a:t>
            </a:r>
            <a:r>
              <a:rPr lang="zh-CN" altLang="en-US" sz="2000" b="1">
                <a:latin typeface="宋体" pitchFamily="2" charset="-122"/>
              </a:rPr>
              <a:t>即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＜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th</a:t>
            </a:r>
            <a:r>
              <a:rPr lang="zh-CN" altLang="en-US" sz="2000" b="1">
                <a:latin typeface="宋体" pitchFamily="2" charset="-122"/>
              </a:rPr>
              <a:t>，与非门关门，输出高电平；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 i="1"/>
              <a:t>                    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i</a:t>
            </a:r>
            <a:r>
              <a:rPr lang="zh-CN" altLang="en-US" sz="2000" b="1">
                <a:latin typeface="宋体" pitchFamily="2" charset="-122"/>
              </a:rPr>
              <a:t>＞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th</a:t>
            </a:r>
            <a:r>
              <a:rPr lang="zh-CN" altLang="en-US" sz="2000" b="1">
                <a:latin typeface="宋体" pitchFamily="2" charset="-122"/>
              </a:rPr>
              <a:t>，与非门开门，输出低电平。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 i="1"/>
              <a:t>                  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th</a:t>
            </a:r>
            <a:r>
              <a:rPr lang="zh-CN" altLang="en-US" sz="2000" b="1">
                <a:latin typeface="宋体" pitchFamily="2" charset="-122"/>
              </a:rPr>
              <a:t>又常被形象化地称为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门槛电压</a:t>
            </a:r>
            <a:r>
              <a:rPr lang="zh-CN" altLang="en-US" sz="2000" b="1">
                <a:latin typeface="宋体" pitchFamily="2" charset="-122"/>
              </a:rPr>
              <a:t>。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th</a:t>
            </a:r>
            <a:r>
              <a:rPr lang="zh-CN" altLang="en-US" sz="2000" b="1">
                <a:latin typeface="宋体" pitchFamily="2" charset="-122"/>
              </a:rPr>
              <a:t>的值为</a:t>
            </a:r>
            <a:r>
              <a:rPr lang="en-US" altLang="zh-CN" sz="2000" b="1">
                <a:latin typeface="宋体" pitchFamily="2" charset="-122"/>
              </a:rPr>
              <a:t>1.3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～</a:t>
            </a:r>
            <a:r>
              <a:rPr lang="en-US" altLang="zh-CN" sz="2000" b="1">
                <a:latin typeface="宋体" pitchFamily="2" charset="-122"/>
              </a:rPr>
              <a:t>1.</a:t>
            </a:r>
            <a:r>
              <a:rPr lang="zh-CN" altLang="en-US" sz="2000" b="1">
                <a:latin typeface="宋体" pitchFamily="2" charset="-122"/>
              </a:rPr>
              <a:t>４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b="1">
              <a:latin typeface="宋体" pitchFamily="2" charset="-122"/>
            </a:endParaRPr>
          </a:p>
          <a:p>
            <a:pPr>
              <a:buNone/>
            </a:pPr>
            <a:endParaRPr lang="zh-CN" altLang="en-US" b="1"/>
          </a:p>
        </p:txBody>
      </p:sp>
      <p:sp>
        <p:nvSpPr>
          <p:cNvPr id="2125" name="标题 2124"/>
          <p:cNvSpPr/>
          <p:nvPr>
            <p:ph type="title" idx="4294967295"/>
          </p:nvPr>
        </p:nvSpPr>
        <p:spPr>
          <a:xfrm>
            <a:off x="2133600" y="1006475"/>
            <a:ext cx="77724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/>
            <a:r>
              <a:rPr lang="en-US" altLang="zh-CN" sz="2800" b="1">
                <a:solidFill>
                  <a:schemeClr val="tx1"/>
                </a:solidFill>
              </a:rPr>
              <a:t>2</a:t>
            </a:r>
            <a:r>
              <a:rPr lang="zh-CN" altLang="en-US" sz="2800" b="1">
                <a:solidFill>
                  <a:schemeClr val="tx1"/>
                </a:solidFill>
              </a:rPr>
              <a:t>．几个重要参数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graphicFrame>
        <p:nvGraphicFramePr>
          <p:cNvPr id="2126" name="对象 2125"/>
          <p:cNvGraphicFramePr>
            <a:graphicFrameLocks noChangeAspect="1"/>
          </p:cNvGraphicFramePr>
          <p:nvPr/>
        </p:nvGraphicFramePr>
        <p:xfrm>
          <a:off x="2057400" y="701675"/>
          <a:ext cx="4419600" cy="344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2943225" imgH="2295525" progId="Paint.Picture">
                  <p:embed/>
                </p:oleObj>
              </mc:Choice>
              <mc:Fallback>
                <p:oleObj name="" r:id="rId1" imgW="2943225" imgH="2295525" progId="Paint.Picture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7400" y="701675"/>
                        <a:ext cx="4419600" cy="344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4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4">
                                            <p:txEl>
                                              <p:charRg st="0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76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24">
                                            <p:txEl>
                                              <p:charRg st="76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24">
                                            <p:txEl>
                                              <p:charRg st="76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1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4">
                                            <p:txEl>
                                              <p:charRg st="1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4">
                                            <p:txEl>
                                              <p:charRg st="152" end="2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252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24">
                                            <p:txEl>
                                              <p:charRg st="252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24">
                                            <p:txEl>
                                              <p:charRg st="252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349" end="4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24">
                                            <p:txEl>
                                              <p:charRg st="349" end="4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24">
                                            <p:txEl>
                                              <p:charRg st="349" end="4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412" end="4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24">
                                            <p:txEl>
                                              <p:charRg st="412" end="4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24">
                                            <p:txEl>
                                              <p:charRg st="412" end="4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447" end="4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24">
                                            <p:txEl>
                                              <p:charRg st="447" end="4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24">
                                            <p:txEl>
                                              <p:charRg st="447" end="4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478" end="5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24">
                                            <p:txEl>
                                              <p:charRg st="478" end="5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24">
                                            <p:txEl>
                                              <p:charRg st="478" end="5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>
                                            <p:txEl>
                                              <p:charRg st="518" end="5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24">
                                            <p:txEl>
                                              <p:charRg st="518" end="5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24">
                                            <p:txEl>
                                              <p:charRg st="518" end="5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4" grpId="0" animBg="1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9" name="文本占位符 2128"/>
          <p:cNvSpPr/>
          <p:nvPr>
            <p:ph type="body" idx="4294967295"/>
          </p:nvPr>
        </p:nvSpPr>
        <p:spPr>
          <a:xfrm>
            <a:off x="3276600" y="5983605"/>
            <a:ext cx="7239000" cy="8382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20000"/>
          </a:bodyPr>
          <a:p>
            <a:pPr algn="just"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低电平噪声容限 </a:t>
            </a:r>
            <a:r>
              <a:rPr lang="zh-CN" altLang="en-US" sz="2000" b="1">
                <a:latin typeface="宋体" pitchFamily="2" charset="-122"/>
              </a:rPr>
              <a:t> 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NL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OFF</a:t>
            </a:r>
            <a:r>
              <a:rPr lang="en-US" altLang="zh-CN" sz="2000" b="1">
                <a:latin typeface="宋体" pitchFamily="2" charset="-122"/>
              </a:rPr>
              <a:t>-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OL</a:t>
            </a:r>
            <a:r>
              <a:rPr lang="zh-CN" altLang="en-US" sz="2000" b="1" baseline="-25000">
                <a:latin typeface="宋体" pitchFamily="2" charset="-122"/>
              </a:rPr>
              <a:t>（</a:t>
            </a:r>
            <a:r>
              <a:rPr lang="en-US" altLang="zh-CN" sz="2000" b="1" baseline="-25000"/>
              <a:t>max</a:t>
            </a:r>
            <a:r>
              <a:rPr lang="zh-CN" altLang="en-US" sz="2000" b="1" baseline="-25000">
                <a:latin typeface="宋体" pitchFamily="2" charset="-122"/>
              </a:rPr>
              <a:t>）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>
                <a:latin typeface="宋体" pitchFamily="2" charset="-122"/>
              </a:rPr>
              <a:t>0.8</a:t>
            </a:r>
            <a:r>
              <a:rPr lang="en-US" altLang="zh-CN" sz="2000" b="1"/>
              <a:t>V</a:t>
            </a:r>
            <a:r>
              <a:rPr lang="en-US" altLang="zh-CN" sz="2000" b="1">
                <a:latin typeface="宋体" pitchFamily="2" charset="-122"/>
              </a:rPr>
              <a:t>-0.4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>
                <a:latin typeface="宋体" pitchFamily="2" charset="-122"/>
              </a:rPr>
              <a:t>0.4</a:t>
            </a:r>
            <a:r>
              <a:rPr lang="en-US" altLang="zh-CN" sz="2000" b="1"/>
              <a:t>V</a:t>
            </a:r>
            <a:endParaRPr lang="en-US" altLang="zh-CN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高电平噪声容限</a:t>
            </a:r>
            <a:r>
              <a:rPr lang="zh-CN" altLang="en-US" sz="2000" b="1">
                <a:latin typeface="宋体" pitchFamily="2" charset="-122"/>
              </a:rPr>
              <a:t>  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NH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OH</a:t>
            </a:r>
            <a:r>
              <a:rPr lang="zh-CN" altLang="en-US" sz="2000" b="1" baseline="-25000">
                <a:latin typeface="宋体" pitchFamily="2" charset="-122"/>
              </a:rPr>
              <a:t>（</a:t>
            </a:r>
            <a:r>
              <a:rPr lang="en-US" altLang="zh-CN" sz="2000" b="1" baseline="-25000"/>
              <a:t>min</a:t>
            </a:r>
            <a:r>
              <a:rPr lang="zh-CN" altLang="en-US" sz="2000" b="1" baseline="-25000">
                <a:latin typeface="宋体" pitchFamily="2" charset="-122"/>
              </a:rPr>
              <a:t>）</a:t>
            </a:r>
            <a:r>
              <a:rPr lang="en-US" altLang="zh-CN" sz="2000" b="1">
                <a:latin typeface="宋体" pitchFamily="2" charset="-122"/>
              </a:rPr>
              <a:t>-</a:t>
            </a:r>
            <a:r>
              <a:rPr lang="en-US" altLang="zh-CN" sz="2000" b="1" i="1"/>
              <a:t>V</a:t>
            </a:r>
            <a:r>
              <a:rPr lang="en-US" altLang="zh-CN" sz="2000" b="1" baseline="-25000"/>
              <a:t>ON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>
                <a:latin typeface="宋体" pitchFamily="2" charset="-122"/>
              </a:rPr>
              <a:t>2.4</a:t>
            </a:r>
            <a:r>
              <a:rPr lang="en-US" altLang="zh-CN" sz="2000" b="1"/>
              <a:t>V</a:t>
            </a:r>
            <a:r>
              <a:rPr lang="en-US" altLang="zh-CN" sz="2000" b="1">
                <a:latin typeface="宋体" pitchFamily="2" charset="-122"/>
              </a:rPr>
              <a:t>-2.0</a:t>
            </a:r>
            <a:r>
              <a:rPr lang="en-US" altLang="zh-CN" sz="2000" b="1"/>
              <a:t>V</a:t>
            </a:r>
            <a:r>
              <a:rPr lang="zh-CN" altLang="en-US" sz="2000" b="1">
                <a:latin typeface="宋体" pitchFamily="2" charset="-122"/>
              </a:rPr>
              <a:t>＝</a:t>
            </a:r>
            <a:r>
              <a:rPr lang="en-US" altLang="zh-CN" sz="2000" b="1">
                <a:latin typeface="宋体" pitchFamily="2" charset="-122"/>
              </a:rPr>
              <a:t>0.4</a:t>
            </a:r>
            <a:r>
              <a:rPr lang="en-US" altLang="zh-CN" sz="2000" b="1"/>
              <a:t>V</a:t>
            </a:r>
            <a:endParaRPr lang="en-US" altLang="zh-CN" sz="2000" b="1"/>
          </a:p>
          <a:p>
            <a:pPr algn="just">
              <a:buNone/>
            </a:pPr>
            <a:endParaRPr lang="en-US" altLang="zh-CN" sz="2000" b="1">
              <a:latin typeface="宋体" pitchFamily="2" charset="-122"/>
            </a:endParaRPr>
          </a:p>
        </p:txBody>
      </p:sp>
      <p:graphicFrame>
        <p:nvGraphicFramePr>
          <p:cNvPr id="2130" name="对象 2129"/>
          <p:cNvGraphicFramePr>
            <a:graphicFrameLocks noChangeAspect="1"/>
          </p:cNvGraphicFramePr>
          <p:nvPr/>
        </p:nvGraphicFramePr>
        <p:xfrm>
          <a:off x="3048000" y="2249805"/>
          <a:ext cx="6858000" cy="352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4505325" imgH="2314575" progId="Paint.Picture">
                  <p:embed/>
                </p:oleObj>
              </mc:Choice>
              <mc:Fallback>
                <p:oleObj name="" r:id="rId1" imgW="4505325" imgH="2314575" progId="Paint.Picture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2249805"/>
                        <a:ext cx="6858000" cy="352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1" name="矩形 2130"/>
          <p:cNvSpPr/>
          <p:nvPr/>
        </p:nvSpPr>
        <p:spPr>
          <a:xfrm>
            <a:off x="2209800" y="1106805"/>
            <a:ext cx="7848600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/>
            <a:r>
              <a:rPr lang="en-US" altLang="zh-CN" sz="2000" b="1">
                <a:solidFill>
                  <a:schemeClr val="folHlink"/>
                </a:solidFill>
                <a:cs typeface="Times New Roman" panose="02020503050405090304" pitchFamily="18" charset="0"/>
              </a:rPr>
              <a:t>TTL</a:t>
            </a:r>
            <a:r>
              <a:rPr lang="zh-CN" altLang="en-US" sz="2000" b="1">
                <a:solidFill>
                  <a:schemeClr val="folHlink"/>
                </a:solidFill>
              </a:rPr>
              <a:t>门电路的输出高低电平不是一个值，而是一个范围。同样，它的输入高低电平也有一个范围，即它的输入信号允许一定的容差，称为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  <a:ea typeface="黑体" pitchFamily="49" charset="-122"/>
              </a:rPr>
              <a:t>噪声容限</a:t>
            </a:r>
            <a:r>
              <a:rPr lang="zh-CN" altLang="en-US" sz="2000" b="1">
                <a:solidFill>
                  <a:schemeClr val="folHlink"/>
                </a:solidFill>
              </a:rPr>
              <a:t>。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32" name="标题 2131"/>
          <p:cNvSpPr/>
          <p:nvPr>
            <p:ph type="title" idx="4294967295"/>
          </p:nvPr>
        </p:nvSpPr>
        <p:spPr>
          <a:xfrm>
            <a:off x="2438400" y="421005"/>
            <a:ext cx="723900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/>
            <a:r>
              <a:rPr lang="en-US" altLang="zh-CN" sz="2800" b="1">
                <a:latin typeface="宋体" pitchFamily="2" charset="-122"/>
              </a:rPr>
              <a:t>3</a:t>
            </a:r>
            <a:r>
              <a:rPr lang="zh-CN" altLang="en-US" sz="2800" b="1">
                <a:latin typeface="宋体" pitchFamily="2" charset="-122"/>
              </a:rPr>
              <a:t>．抗干扰能力</a:t>
            </a:r>
            <a:endParaRPr lang="zh-CN" altLang="en-US" sz="2800" b="1">
              <a:latin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>
                                            <p:txEl>
                                              <p:charRg st="42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29">
                                            <p:txEl>
                                              <p:charRg st="42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29">
                                            <p:txEl>
                                              <p:charRg st="42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" grpId="0" animBg="1" uiExpand="1" build="p"/>
      <p:bldP spid="2131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35" name="对象 2134"/>
          <p:cNvGraphicFramePr/>
          <p:nvPr/>
        </p:nvGraphicFramePr>
        <p:xfrm>
          <a:off x="5791200" y="5254625"/>
          <a:ext cx="3048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840740" imgH="381000" progId="Equation.3">
                  <p:embed/>
                </p:oleObj>
              </mc:Choice>
              <mc:Fallback>
                <p:oleObj name="" r:id="rId1" imgW="840740" imgH="3810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91200" y="5254625"/>
                        <a:ext cx="30480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6" name="矩形 2135"/>
          <p:cNvSpPr/>
          <p:nvPr/>
        </p:nvSpPr>
        <p:spPr>
          <a:xfrm>
            <a:off x="2209800" y="606425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/>
            <a:r>
              <a:rPr lang="zh-CN" altLang="en-US" sz="2800" b="1"/>
              <a:t>四、</a:t>
            </a:r>
            <a:r>
              <a:rPr lang="en-US" altLang="zh-CN" sz="2800" b="1"/>
              <a:t>TTL</a:t>
            </a:r>
            <a:r>
              <a:rPr lang="zh-CN" altLang="en-US" sz="2800" b="1"/>
              <a:t>与非门的带负载能力</a:t>
            </a:r>
            <a:endParaRPr lang="zh-CN" altLang="en-US" sz="28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37" name="标题 2136"/>
          <p:cNvSpPr/>
          <p:nvPr>
            <p:ph type="title" idx="4294967295"/>
          </p:nvPr>
        </p:nvSpPr>
        <p:spPr>
          <a:xfrm>
            <a:off x="2057400" y="113982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/>
            <a:r>
              <a:rPr lang="en-US" altLang="zh-CN" sz="2400" b="1">
                <a:solidFill>
                  <a:schemeClr val="folHlink"/>
                </a:solidFill>
                <a:latin typeface="宋体" pitchFamily="2" charset="-122"/>
              </a:rPr>
              <a:t>1</a:t>
            </a:r>
            <a:r>
              <a:rPr lang="zh-CN" altLang="en-US" sz="2400" b="1">
                <a:solidFill>
                  <a:schemeClr val="folHlink"/>
                </a:solidFill>
                <a:latin typeface="宋体" pitchFamily="2" charset="-122"/>
              </a:rPr>
              <a:t>．输入低电平电流</a:t>
            </a:r>
            <a:r>
              <a:rPr lang="en-US" altLang="zh-CN" sz="2400" b="1" i="1">
                <a:solidFill>
                  <a:schemeClr val="folHlink"/>
                </a:solidFill>
              </a:rPr>
              <a:t>I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IL</a:t>
            </a:r>
            <a:r>
              <a:rPr lang="zh-CN" altLang="en-US" sz="2400" b="1">
                <a:solidFill>
                  <a:schemeClr val="folHlink"/>
                </a:solidFill>
                <a:latin typeface="宋体" pitchFamily="2" charset="-122"/>
              </a:rPr>
              <a:t>与输入高电平电流</a:t>
            </a:r>
            <a:r>
              <a:rPr lang="en-US" altLang="zh-CN" sz="2400" b="1" i="1">
                <a:solidFill>
                  <a:schemeClr val="folHlink"/>
                </a:solidFill>
              </a:rPr>
              <a:t>I</a:t>
            </a:r>
            <a:r>
              <a:rPr lang="en-US" altLang="zh-CN" sz="2400" b="1" baseline="-25000">
                <a:solidFill>
                  <a:schemeClr val="folHlink"/>
                </a:solidFill>
              </a:rPr>
              <a:t>IH</a:t>
            </a:r>
            <a:br>
              <a:rPr lang="en-US" altLang="zh-CN" sz="2400" b="1" baseline="-25000">
                <a:solidFill>
                  <a:schemeClr val="folHlink"/>
                </a:solidFill>
                <a:latin typeface="宋体" pitchFamily="2" charset="-122"/>
              </a:rPr>
            </a:br>
            <a:r>
              <a:rPr lang="zh-CN" altLang="en-US" sz="2400" b="1">
                <a:latin typeface="宋体" pitchFamily="2" charset="-122"/>
              </a:rPr>
              <a:t>（</a:t>
            </a:r>
            <a:r>
              <a:rPr lang="en-US" altLang="zh-CN" sz="2400" b="1">
                <a:latin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输入低电平电流</a:t>
            </a:r>
            <a:r>
              <a:rPr lang="en-US" altLang="zh-CN" sz="24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</a:t>
            </a:r>
            <a:r>
              <a:rPr lang="en-US" altLang="zh-CN" sz="24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IL</a:t>
            </a:r>
            <a:r>
              <a:rPr lang="en-US" altLang="zh-CN" sz="2400" b="1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pitchFamily="2" charset="-122"/>
              </a:rPr>
              <a:t>是指当门电路的输入端接低电平时，从门电路输入端流出的电流。</a:t>
            </a:r>
            <a:endParaRPr lang="zh-CN" altLang="en-US" sz="4000" b="1">
              <a:latin typeface="宋体" pitchFamily="2" charset="-122"/>
            </a:endParaRPr>
          </a:p>
        </p:txBody>
      </p:sp>
      <p:sp>
        <p:nvSpPr>
          <p:cNvPr id="2138" name="文本占位符 2137"/>
          <p:cNvSpPr/>
          <p:nvPr>
            <p:ph type="body" idx="4294967295"/>
          </p:nvPr>
        </p:nvSpPr>
        <p:spPr>
          <a:xfrm>
            <a:off x="3124200" y="5254625"/>
            <a:ext cx="19812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b="1">
                <a:latin typeface="宋体" pitchFamily="2" charset="-122"/>
              </a:rPr>
              <a:t>可以算出：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2139" name="矩形 2138"/>
          <p:cNvSpPr/>
          <p:nvPr/>
        </p:nvSpPr>
        <p:spPr>
          <a:xfrm>
            <a:off x="3581400" y="6016625"/>
            <a:ext cx="49530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indent="0">
              <a:spcBef>
                <a:spcPct val="20000"/>
              </a:spcBef>
            </a:pPr>
            <a:r>
              <a:rPr lang="zh-CN" altLang="en-US" b="1">
                <a:latin typeface="宋体" pitchFamily="2" charset="-122"/>
              </a:rPr>
              <a:t>产品规定</a:t>
            </a:r>
            <a:r>
              <a:rPr lang="en-US" altLang="zh-CN" b="1" i="1"/>
              <a:t>I</a:t>
            </a:r>
            <a:r>
              <a:rPr lang="en-US" altLang="zh-CN" b="1" baseline="-25000"/>
              <a:t>IL</a:t>
            </a:r>
            <a:r>
              <a:rPr lang="zh-CN" altLang="en-US" b="1">
                <a:latin typeface="宋体" pitchFamily="2" charset="-122"/>
              </a:rPr>
              <a:t>＜</a:t>
            </a:r>
            <a:r>
              <a:rPr lang="en-US" altLang="zh-CN" b="1">
                <a:latin typeface="宋体" pitchFamily="2" charset="-122"/>
              </a:rPr>
              <a:t>1.6</a:t>
            </a:r>
            <a:r>
              <a:rPr lang="en-US" altLang="zh-CN" b="1"/>
              <a:t>mA</a:t>
            </a:r>
            <a:r>
              <a:rPr lang="zh-CN" altLang="en-US" b="1">
                <a:latin typeface="宋体" pitchFamily="2" charset="-122"/>
              </a:rPr>
              <a:t>。</a:t>
            </a:r>
            <a:endParaRPr lang="zh-CN" altLang="en-US" b="1">
              <a:latin typeface="宋体" pitchFamily="2" charset="-122"/>
            </a:endParaRPr>
          </a:p>
        </p:txBody>
      </p:sp>
      <p:pic>
        <p:nvPicPr>
          <p:cNvPr id="2140" name="图片 2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88" y="2435225"/>
            <a:ext cx="25654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41" name="图片 2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359025"/>
            <a:ext cx="1825625" cy="2562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8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7" grpId="0" animBg="1"/>
      <p:bldP spid="2138" grpId="1" animBg="1"/>
      <p:bldP spid="2139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44" name="标题 2143"/>
          <p:cNvSpPr/>
          <p:nvPr>
            <p:ph type="title" idx="4294967295"/>
          </p:nvPr>
        </p:nvSpPr>
        <p:spPr>
          <a:xfrm>
            <a:off x="2057400" y="640080"/>
            <a:ext cx="7924800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/>
          </a:bodyPr>
          <a:p>
            <a:pPr algn="l">
              <a:lnSpc>
                <a:spcPct val="120000"/>
              </a:lnSpc>
            </a:pPr>
            <a:r>
              <a:rPr lang="zh-CN" altLang="en-US" sz="2400" b="1">
                <a:latin typeface="宋体" pitchFamily="2" charset="-122"/>
              </a:rPr>
              <a:t>（</a:t>
            </a:r>
            <a:r>
              <a:rPr lang="en-US" altLang="zh-CN" sz="2400" b="1">
                <a:latin typeface="宋体" pitchFamily="2" charset="-122"/>
              </a:rPr>
              <a:t>2</a:t>
            </a:r>
            <a:r>
              <a:rPr lang="zh-CN" altLang="en-US" sz="2400" b="1">
                <a:latin typeface="宋体" pitchFamily="2" charset="-12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输入高电平电流</a:t>
            </a:r>
            <a:r>
              <a:rPr lang="en-US" altLang="zh-CN" sz="24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</a:t>
            </a:r>
            <a:r>
              <a:rPr lang="en-US" altLang="zh-CN" sz="24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IH</a:t>
            </a:r>
            <a:r>
              <a:rPr lang="en-US" altLang="zh-CN" sz="2400" b="1" baseline="-2500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400" b="1">
                <a:latin typeface="宋体" pitchFamily="2" charset="-122"/>
              </a:rPr>
              <a:t>是指当门电路的输入端接高电平时，流入输入端的电流。有两种情况。</a:t>
            </a:r>
            <a:br>
              <a:rPr lang="zh-CN" altLang="en-US" sz="2400" b="1">
                <a:latin typeface="宋体" pitchFamily="2" charset="-122"/>
              </a:rPr>
            </a:b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145" name="文本占位符 2144"/>
          <p:cNvSpPr/>
          <p:nvPr>
            <p:ph type="body" sz="half" idx="4294967295"/>
          </p:nvPr>
        </p:nvSpPr>
        <p:spPr>
          <a:xfrm>
            <a:off x="2133600" y="1859280"/>
            <a:ext cx="4419600" cy="1524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4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0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1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1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0">
              <a:lnSpc>
                <a:spcPct val="120000"/>
              </a:lnSpc>
              <a:buNone/>
            </a:pP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①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寄生三极管效应：如图（</a:t>
            </a:r>
            <a:r>
              <a:rPr lang="en-US" altLang="zh-CN" sz="2000" b="1">
                <a:solidFill>
                  <a:schemeClr val="accent2"/>
                </a:solidFill>
              </a:rPr>
              <a:t>a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）所示。这时</a:t>
            </a:r>
            <a:r>
              <a:rPr lang="en-US" altLang="zh-CN" sz="2000" b="1" i="1">
                <a:solidFill>
                  <a:schemeClr val="accent2"/>
                </a:solidFill>
              </a:rPr>
              <a:t>I</a:t>
            </a:r>
            <a:r>
              <a:rPr lang="en-US" altLang="zh-CN" sz="2000" b="1" baseline="-25000">
                <a:solidFill>
                  <a:schemeClr val="accent2"/>
                </a:solidFill>
              </a:rPr>
              <a:t>IH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chemeClr val="accent2"/>
                </a:solidFill>
              </a:rPr>
              <a:t>β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P</a:t>
            </a:r>
            <a:r>
              <a:rPr lang="en-US" altLang="zh-CN" sz="2000" b="1" i="1">
                <a:solidFill>
                  <a:schemeClr val="accent2"/>
                </a:solidFill>
              </a:rPr>
              <a:t>I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B1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，</a:t>
            </a:r>
            <a:r>
              <a:rPr lang="en-US" altLang="zh-CN" sz="2000" b="1" i="1">
                <a:solidFill>
                  <a:schemeClr val="accent2"/>
                </a:solidFill>
              </a:rPr>
              <a:t>β</a:t>
            </a:r>
            <a:r>
              <a:rPr lang="en-US" altLang="zh-CN" sz="2000" b="1" baseline="-25000">
                <a:solidFill>
                  <a:schemeClr val="accent2"/>
                </a:solidFill>
                <a:latin typeface="宋体" pitchFamily="2" charset="-122"/>
              </a:rPr>
              <a:t>P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为寄生三极管的电流放大系数。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</p:txBody>
      </p:sp>
      <p:sp>
        <p:nvSpPr>
          <p:cNvPr id="2146" name="文本占位符 2145"/>
          <p:cNvSpPr/>
          <p:nvPr>
            <p:ph type="body" sz="half" idx="4294967295"/>
          </p:nvPr>
        </p:nvSpPr>
        <p:spPr>
          <a:xfrm>
            <a:off x="1828800" y="5059680"/>
            <a:ext cx="5486400" cy="914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4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20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1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defRPr sz="1800" b="0" i="0" u="none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0">
              <a:buNone/>
            </a:pP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   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由于</a:t>
            </a:r>
            <a:r>
              <a:rPr lang="en-US" altLang="zh-CN" sz="2000" b="1" i="1">
                <a:solidFill>
                  <a:srgbClr val="FF0000"/>
                </a:solidFill>
              </a:rPr>
              <a:t>β</a:t>
            </a:r>
            <a:r>
              <a:rPr lang="en-US" altLang="zh-CN" sz="2000" b="1" baseline="-25000">
                <a:solidFill>
                  <a:srgbClr val="FF0000"/>
                </a:solidFill>
              </a:rPr>
              <a:t>p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和</a:t>
            </a:r>
            <a:r>
              <a:rPr lang="en-US" altLang="zh-CN" sz="2000" b="1" i="1">
                <a:solidFill>
                  <a:srgbClr val="FF0000"/>
                </a:solidFill>
              </a:rPr>
              <a:t>β</a:t>
            </a:r>
            <a:r>
              <a:rPr lang="en-US" altLang="zh-CN" sz="2000" b="1" baseline="-25000">
                <a:solidFill>
                  <a:srgbClr val="FF0000"/>
                </a:solidFill>
              </a:rPr>
              <a:t>i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的值都远小于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，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  <a:p>
            <a:pPr lvl="0">
              <a:buNone/>
            </a:pP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所以</a:t>
            </a:r>
            <a:r>
              <a:rPr lang="en-US" altLang="zh-CN" sz="2000" b="1" i="1">
                <a:solidFill>
                  <a:srgbClr val="FF0000"/>
                </a:solidFill>
              </a:rPr>
              <a:t>I</a:t>
            </a:r>
            <a:r>
              <a:rPr lang="en-US" altLang="zh-CN" sz="2000" b="1" baseline="-25000">
                <a:solidFill>
                  <a:srgbClr val="FF0000"/>
                </a:solidFill>
              </a:rPr>
              <a:t>IH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的数值比较小，产品规定：</a:t>
            </a:r>
            <a:r>
              <a:rPr lang="en-US" altLang="zh-CN" sz="2000" b="1" i="1">
                <a:solidFill>
                  <a:srgbClr val="FF0000"/>
                </a:solidFill>
              </a:rPr>
              <a:t>I</a:t>
            </a:r>
            <a:r>
              <a:rPr lang="en-US" altLang="zh-CN" sz="2000" b="1" baseline="-25000">
                <a:solidFill>
                  <a:srgbClr val="FF0000"/>
                </a:solidFill>
              </a:rPr>
              <a:t>IH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＜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40</a:t>
            </a:r>
            <a:r>
              <a:rPr lang="en-US" altLang="zh-CN" sz="2000" b="1">
                <a:solidFill>
                  <a:srgbClr val="FF0000"/>
                </a:solidFill>
              </a:rPr>
              <a:t>uA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graphicFrame>
        <p:nvGraphicFramePr>
          <p:cNvPr id="2147" name="对象 2146"/>
          <p:cNvGraphicFramePr>
            <a:graphicFrameLocks noChangeAspect="1"/>
          </p:cNvGraphicFramePr>
          <p:nvPr/>
        </p:nvGraphicFramePr>
        <p:xfrm>
          <a:off x="6858000" y="1706880"/>
          <a:ext cx="314325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581150" imgH="1685925" progId="Paint.Picture">
                  <p:embed/>
                </p:oleObj>
              </mc:Choice>
              <mc:Fallback>
                <p:oleObj name="" r:id="rId1" imgW="1581150" imgH="16859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0" y="1706880"/>
                        <a:ext cx="3143250" cy="335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8" name="矩形 2147"/>
          <p:cNvSpPr/>
          <p:nvPr/>
        </p:nvSpPr>
        <p:spPr>
          <a:xfrm>
            <a:off x="2209800" y="3459480"/>
            <a:ext cx="3962400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 sz="28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–"/>
              <a:defRPr sz="24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defRPr sz="20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–"/>
              <a:defRPr sz="18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»"/>
              <a:defRPr sz="1800" u="none" kern="1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</a:lstStyle>
          <a:p>
            <a:pPr lvl="0">
              <a:lnSpc>
                <a:spcPct val="125000"/>
              </a:lnSpc>
              <a:buNone/>
            </a:pP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②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倒置的放大状态：如图（</a:t>
            </a:r>
            <a:r>
              <a:rPr lang="en-US" altLang="zh-CN" sz="2000" b="1">
                <a:solidFill>
                  <a:schemeClr val="hlink"/>
                </a:solidFill>
              </a:rPr>
              <a:t>b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）所示。这时</a:t>
            </a:r>
            <a:r>
              <a:rPr lang="en-US" altLang="zh-CN" sz="2000" b="1" i="1">
                <a:solidFill>
                  <a:schemeClr val="hlink"/>
                </a:solidFill>
              </a:rPr>
              <a:t>I</a:t>
            </a:r>
            <a:r>
              <a:rPr lang="en-US" altLang="zh-CN" sz="2000" b="1" baseline="-25000">
                <a:solidFill>
                  <a:schemeClr val="hlink"/>
                </a:solidFill>
              </a:rPr>
              <a:t>IH</a:t>
            </a:r>
            <a:r>
              <a:rPr lang="en-US" altLang="zh-CN" sz="2000" b="1">
                <a:solidFill>
                  <a:schemeClr val="hlink"/>
                </a:solidFill>
                <a:latin typeface="宋体" pitchFamily="2" charset="-122"/>
              </a:rPr>
              <a:t>=</a:t>
            </a:r>
            <a:r>
              <a:rPr lang="en-US" altLang="zh-CN" sz="2000" b="1" i="1">
                <a:solidFill>
                  <a:schemeClr val="hlink"/>
                </a:solidFill>
              </a:rPr>
              <a:t>β</a:t>
            </a:r>
            <a:r>
              <a:rPr lang="en-US" altLang="zh-CN" sz="2000" b="1" baseline="-25000">
                <a:solidFill>
                  <a:schemeClr val="hlink"/>
                </a:solidFill>
              </a:rPr>
              <a:t>i</a:t>
            </a:r>
            <a:r>
              <a:rPr lang="en-US" altLang="zh-CN" sz="2000" b="1" i="1">
                <a:solidFill>
                  <a:schemeClr val="hlink"/>
                </a:solidFill>
              </a:rPr>
              <a:t>I</a:t>
            </a:r>
            <a:r>
              <a:rPr lang="en-US" altLang="zh-CN" sz="2000" b="1" baseline="-25000">
                <a:solidFill>
                  <a:schemeClr val="hlink"/>
                </a:solidFill>
                <a:latin typeface="宋体" pitchFamily="2" charset="-122"/>
              </a:rPr>
              <a:t>B1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，</a:t>
            </a:r>
            <a:r>
              <a:rPr lang="en-US" altLang="zh-CN" sz="2000" b="1" i="1">
                <a:solidFill>
                  <a:schemeClr val="hlink"/>
                </a:solidFill>
              </a:rPr>
              <a:t>β</a:t>
            </a:r>
            <a:r>
              <a:rPr lang="en-US" altLang="zh-CN" sz="2000" b="1" baseline="-25000">
                <a:solidFill>
                  <a:schemeClr val="hlink"/>
                </a:solidFill>
              </a:rPr>
              <a:t>i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为倒置放大的电流放大系数。</a:t>
            </a:r>
            <a:endParaRPr lang="zh-CN" altLang="en-US" sz="2000" b="1">
              <a:solidFill>
                <a:schemeClr val="hlink"/>
              </a:solidFill>
              <a:latin typeface="宋体" pitchFamily="2" charset="-122"/>
            </a:endParaRPr>
          </a:p>
        </p:txBody>
      </p:sp>
      <p:graphicFrame>
        <p:nvGraphicFramePr>
          <p:cNvPr id="2149" name="对象 2148"/>
          <p:cNvGraphicFramePr>
            <a:graphicFrameLocks noChangeAspect="1"/>
          </p:cNvGraphicFramePr>
          <p:nvPr/>
        </p:nvGraphicFramePr>
        <p:xfrm>
          <a:off x="6858000" y="2164080"/>
          <a:ext cx="33147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1676400" imgH="1695450" progId="Paint.Picture">
                  <p:embed/>
                </p:oleObj>
              </mc:Choice>
              <mc:Fallback>
                <p:oleObj name="" r:id="rId3" imgW="1676400" imgH="169545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0" y="2164080"/>
                        <a:ext cx="3314700" cy="335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5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5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48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48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4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4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>
                                            <p:txEl>
                                              <p:charRg st="19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6">
                                            <p:txEl>
                                              <p:charRg st="19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46">
                                            <p:txEl>
                                              <p:charRg st="19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5" grpId="0" animBg="1" build="p"/>
      <p:bldP spid="2146" grpId="1" animBg="1" uiExpand="1" build="p"/>
      <p:bldP spid="2148" grpId="2" animBg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2" name="标题 2151"/>
          <p:cNvSpPr/>
          <p:nvPr>
            <p:ph type="title" idx="4294967295"/>
          </p:nvPr>
        </p:nvSpPr>
        <p:spPr>
          <a:xfrm>
            <a:off x="2057400" y="1353185"/>
            <a:ext cx="7772400" cy="330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p>
            <a:pPr algn="l"/>
            <a:r>
              <a:rPr lang="en-US" altLang="zh-CN" sz="2400" b="1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）灌电流负载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2153" name="对象 2152"/>
          <p:cNvGraphicFramePr/>
          <p:nvPr/>
        </p:nvGraphicFramePr>
        <p:xfrm>
          <a:off x="3962400" y="5721985"/>
          <a:ext cx="10668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645160" imgH="381000" progId="Equation.3">
                  <p:embed/>
                </p:oleObj>
              </mc:Choice>
              <mc:Fallback>
                <p:oleObj name="" r:id="rId1" imgW="645160" imgH="3810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0" y="5721985"/>
                        <a:ext cx="1066800" cy="627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" name="矩形 2153"/>
          <p:cNvSpPr/>
          <p:nvPr/>
        </p:nvSpPr>
        <p:spPr>
          <a:xfrm>
            <a:off x="2057400" y="692785"/>
            <a:ext cx="28956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r>
              <a:rPr lang="en-US" altLang="zh-CN" sz="2800" b="1">
                <a:latin typeface="宋体" pitchFamily="2" charset="-122"/>
              </a:rPr>
              <a:t>2</a:t>
            </a:r>
            <a:r>
              <a:rPr lang="zh-CN" altLang="en-US" sz="2800" b="1">
                <a:latin typeface="宋体" pitchFamily="2" charset="-122"/>
              </a:rPr>
              <a:t>．带负载能力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155" name="矩形 2154"/>
          <p:cNvSpPr/>
          <p:nvPr/>
        </p:nvSpPr>
        <p:spPr>
          <a:xfrm>
            <a:off x="1524000" y="4350385"/>
            <a:ext cx="8991600" cy="1524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1143000" lvl="2" indent="-228600" eaLnBrk="1" hangingPunct="1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当驱动门输出低电平时，电流从负载门灌入驱动门。</a:t>
            </a:r>
            <a:endParaRPr lang="zh-CN" altLang="en-US" sz="2000" b="1"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  当负载门的个数增加，灌电流增大，会使</a:t>
            </a:r>
            <a:r>
              <a:rPr lang="en-US" altLang="zh-CN" sz="2000" b="1"/>
              <a:t>T</a:t>
            </a:r>
            <a:r>
              <a:rPr lang="en-US" altLang="zh-CN" sz="2000" b="1" baseline="-25000">
                <a:latin typeface="宋体" pitchFamily="2" charset="-122"/>
              </a:rPr>
              <a:t>3</a:t>
            </a:r>
            <a:r>
              <a:rPr lang="zh-CN" altLang="en-US" sz="2000" b="1">
                <a:latin typeface="宋体" pitchFamily="2" charset="-122"/>
              </a:rPr>
              <a:t>脱离饱和，输出低电平升高。因此，把允许灌入输出端的电流定义为</a:t>
            </a:r>
            <a:r>
              <a:rPr lang="zh-CN" altLang="en-US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输出低电平电流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</a:t>
            </a:r>
            <a:r>
              <a:rPr lang="en-US" altLang="zh-CN" sz="20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OL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，</a:t>
            </a:r>
            <a:r>
              <a:rPr lang="zh-CN" altLang="en-US" sz="2000" b="1">
                <a:latin typeface="宋体" pitchFamily="2" charset="-122"/>
              </a:rPr>
              <a:t>产品规定</a:t>
            </a:r>
            <a:r>
              <a:rPr lang="en-US" altLang="zh-CN" sz="2000" b="1" i="1"/>
              <a:t>I</a:t>
            </a:r>
            <a:r>
              <a:rPr lang="en-US" altLang="zh-CN" sz="2000" b="1" baseline="-25000"/>
              <a:t>OL</a:t>
            </a:r>
            <a:r>
              <a:rPr lang="en-US" altLang="zh-CN" sz="2000" b="1">
                <a:latin typeface="宋体" pitchFamily="2" charset="-122"/>
              </a:rPr>
              <a:t>=16</a:t>
            </a:r>
            <a:r>
              <a:rPr lang="en-US" altLang="zh-CN" sz="2000" b="1"/>
              <a:t>mA</a:t>
            </a:r>
            <a:r>
              <a:rPr lang="zh-CN" altLang="en-US" sz="2000" b="1">
                <a:latin typeface="宋体" pitchFamily="2" charset="-122"/>
              </a:rPr>
              <a:t>。由此可得出</a:t>
            </a:r>
            <a:r>
              <a:rPr lang="en-US" altLang="zh-CN" sz="2000" b="1">
                <a:latin typeface="宋体" pitchFamily="2" charset="-122"/>
              </a:rPr>
              <a:t>:</a:t>
            </a:r>
            <a:endParaRPr lang="en-US" altLang="zh-CN" sz="2800" b="1">
              <a:latin typeface="宋体" pitchFamily="2" charset="-122"/>
            </a:endParaRPr>
          </a:p>
        </p:txBody>
      </p:sp>
      <p:sp>
        <p:nvSpPr>
          <p:cNvPr id="2156" name="文本占位符 2155"/>
          <p:cNvSpPr/>
          <p:nvPr>
            <p:ph type="body" idx="4294967295"/>
          </p:nvPr>
        </p:nvSpPr>
        <p:spPr>
          <a:xfrm>
            <a:off x="5715000" y="5798185"/>
            <a:ext cx="4953000" cy="60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2900" indent="-342900"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b="1" i="1">
                <a:solidFill>
                  <a:srgbClr val="FF0000"/>
                </a:solidFill>
                <a:latin typeface="宋体" pitchFamily="2" charset="-122"/>
              </a:rPr>
              <a:t>N</a:t>
            </a:r>
            <a:r>
              <a:rPr lang="en-US" altLang="zh-CN" sz="2000" b="1" baseline="-25000">
                <a:solidFill>
                  <a:srgbClr val="FF0000"/>
                </a:solidFill>
                <a:latin typeface="宋体" pitchFamily="2" charset="-122"/>
              </a:rPr>
              <a:t>OL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称为输出低电平时的扇出系数。</a:t>
            </a:r>
            <a:endParaRPr lang="zh-CN" altLang="en-US" sz="2000" b="1">
              <a:latin typeface="宋体" pitchFamily="2" charset="-122"/>
            </a:endParaRPr>
          </a:p>
        </p:txBody>
      </p:sp>
      <p:pic>
        <p:nvPicPr>
          <p:cNvPr id="2157" name="图片 2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707073"/>
            <a:ext cx="5029200" cy="3486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" dur="5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>
                                            <p:txEl>
                                              <p:charRg st="24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5">
                                            <p:txEl>
                                              <p:charRg st="24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5">
                                            <p:txEl>
                                              <p:charRg st="24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" grpId="0" animBg="1"/>
      <p:bldP spid="2155" grpId="1" animBg="1" uiExpand="1" build="p"/>
      <p:bldP spid="215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2" y="205423"/>
            <a:ext cx="10991849" cy="13144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几种常用的复合逻辑运算</a:t>
            </a:r>
            <a:endParaRPr lang="zh-CN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3" y="1557338"/>
            <a:ext cx="7240587" cy="1112837"/>
          </a:xfrm>
        </p:spPr>
        <p:txBody>
          <a:bodyPr>
            <a:normAutofit lnSpcReduction="20000"/>
          </a:bodyPr>
          <a:lstStyle/>
          <a:p>
            <a:pPr eaLnBrk="1" hangingPunct="1">
              <a:defRPr/>
            </a:pPr>
            <a:r>
              <a:rPr lang="zh-CN" altLang="en-US" sz="2800">
                <a:ea typeface="黑体" pitchFamily="49" charset="-122"/>
              </a:rPr>
              <a:t>异或</a:t>
            </a:r>
            <a:endParaRPr lang="zh-CN" altLang="en-US" sz="2800">
              <a:ea typeface="黑体" pitchFamily="49" charset="-122"/>
            </a:endParaRPr>
          </a:p>
          <a:p>
            <a:pPr eaLnBrk="1" hangingPunct="1">
              <a:defRPr/>
            </a:pPr>
            <a:r>
              <a:rPr lang="en-US" altLang="zh-CN" sz="2800" i="1"/>
              <a:t>Y= A </a:t>
            </a:r>
            <a:r>
              <a:rPr lang="en-US" altLang="zh-CN" sz="2800">
                <a:sym typeface="Symbol" panose="05050102010706020507" pitchFamily="18" charset="2"/>
              </a:rPr>
              <a:t></a:t>
            </a:r>
            <a:r>
              <a:rPr lang="en-US" altLang="zh-CN" sz="2800" i="1"/>
              <a:t> B</a:t>
            </a:r>
            <a:endParaRPr lang="en-US" altLang="zh-CN" sz="2800" i="1"/>
          </a:p>
        </p:txBody>
      </p:sp>
      <p:graphicFrame>
        <p:nvGraphicFramePr>
          <p:cNvPr id="29734" name="Group 38"/>
          <p:cNvGraphicFramePr>
            <a:graphicFrameLocks noGrp="1"/>
          </p:cNvGraphicFramePr>
          <p:nvPr/>
        </p:nvGraphicFramePr>
        <p:xfrm>
          <a:off x="2927350" y="2924175"/>
          <a:ext cx="2520950" cy="3213102"/>
        </p:xfrm>
        <a:graphic>
          <a:graphicData uri="http://schemas.openxmlformats.org/drawingml/2006/table">
            <a:tbl>
              <a:tblPr/>
              <a:tblGrid>
                <a:gridCol w="1513205"/>
                <a:gridCol w="1007745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A     B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503050405090304" pitchFamily="18" charset="0"/>
                          <a:ea typeface="楷体_GB2312" pitchFamily="1" charset="-122"/>
                        </a:rPr>
                        <a:t>Y</a:t>
                      </a:r>
                      <a:endParaRPr kumimoji="0" lang="en-US" altLang="zh-CN" sz="2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anose="02020503050405090304" pitchFamily="18" charset="0"/>
                        <a:ea typeface="楷体_GB2312" pitchFamily="1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0   1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lain"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 1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黑体" pitchFamily="49" charset="-122"/>
                          <a:ea typeface="黑体" pitchFamily="49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236" name="Object 35"/>
          <p:cNvGraphicFramePr>
            <a:graphicFrameLocks noChangeAspect="1"/>
          </p:cNvGraphicFramePr>
          <p:nvPr>
            <p:ph sz="half" idx="2"/>
          </p:nvPr>
        </p:nvGraphicFramePr>
        <p:xfrm>
          <a:off x="6648450" y="2028825"/>
          <a:ext cx="2886075" cy="417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Photo Editor Photo" r:id="rId1" imgW="2981325" imgH="4314825" progId="MSPhotoEd.3">
                  <p:embed/>
                </p:oleObj>
              </mc:Choice>
              <mc:Fallback>
                <p:oleObj name="Photo Editor Photo" r:id="rId1" imgW="2981325" imgH="4314825" progId="MSPhotoEd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450" y="2028825"/>
                        <a:ext cx="2886075" cy="417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60" name="对象 2159"/>
          <p:cNvGraphicFramePr/>
          <p:nvPr/>
        </p:nvGraphicFramePr>
        <p:xfrm>
          <a:off x="6400800" y="4307840"/>
          <a:ext cx="10668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656590" imgH="381000" progId="Equation.3">
                  <p:embed/>
                </p:oleObj>
              </mc:Choice>
              <mc:Fallback>
                <p:oleObj name="" r:id="rId1" imgW="656590" imgH="3810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00800" y="4307840"/>
                        <a:ext cx="1066800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" name="标题 2160"/>
          <p:cNvSpPr/>
          <p:nvPr>
            <p:ph type="title" idx="4294967295"/>
          </p:nvPr>
        </p:nvSpPr>
        <p:spPr>
          <a:xfrm>
            <a:off x="2057400" y="726440"/>
            <a:ext cx="2590800" cy="330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p>
            <a:pPr algn="l"/>
            <a:r>
              <a:rPr lang="en-US" altLang="zh-CN" sz="2400" b="1">
                <a:solidFill>
                  <a:schemeClr val="tx1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）拉电流负载。</a:t>
            </a:r>
            <a:endParaRPr lang="zh-CN" altLang="en-US" sz="24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62" name="矩形 2161"/>
          <p:cNvSpPr/>
          <p:nvPr/>
        </p:nvSpPr>
        <p:spPr>
          <a:xfrm>
            <a:off x="2286000" y="4993640"/>
            <a:ext cx="3962400" cy="330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/>
            <a:r>
              <a:rPr lang="en-US" altLang="zh-CN" b="1"/>
              <a:t> </a:t>
            </a:r>
            <a:r>
              <a:rPr lang="en-US" altLang="zh-CN" sz="1800" b="1" i="1">
                <a:solidFill>
                  <a:srgbClr val="FF0000"/>
                </a:solidFill>
              </a:rPr>
              <a:t>N</a:t>
            </a:r>
            <a:r>
              <a:rPr lang="en-US" altLang="zh-CN" sz="1800" b="1" baseline="-25000">
                <a:solidFill>
                  <a:srgbClr val="FF0000"/>
                </a:solidFill>
              </a:rPr>
              <a:t>OH</a:t>
            </a:r>
            <a:r>
              <a:rPr lang="zh-CN" altLang="en-US" sz="1800" b="1">
                <a:solidFill>
                  <a:srgbClr val="FF0000"/>
                </a:solidFill>
                <a:latin typeface="宋体" pitchFamily="2" charset="-122"/>
              </a:rPr>
              <a:t>称为</a:t>
            </a:r>
            <a:r>
              <a:rPr lang="zh-CN" altLang="en-US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输出高电平时的扇出系数</a:t>
            </a:r>
            <a:r>
              <a:rPr lang="zh-CN" altLang="en-US" sz="1800" b="1">
                <a:solidFill>
                  <a:srgbClr val="FF0000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63" name="矩形 2162"/>
          <p:cNvSpPr/>
          <p:nvPr/>
        </p:nvSpPr>
        <p:spPr>
          <a:xfrm>
            <a:off x="2133600" y="4384040"/>
            <a:ext cx="3962400" cy="330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/>
            <a:r>
              <a:rPr lang="zh-CN" altLang="en-US" sz="1800" b="1">
                <a:latin typeface="宋体" pitchFamily="2" charset="-122"/>
              </a:rPr>
              <a:t>产品规定</a:t>
            </a:r>
            <a:r>
              <a:rPr lang="en-US" altLang="zh-CN" sz="1800" b="1" i="1"/>
              <a:t>I</a:t>
            </a:r>
            <a:r>
              <a:rPr lang="en-US" altLang="zh-CN" sz="1800" b="1" baseline="-25000"/>
              <a:t>OH</a:t>
            </a:r>
            <a:r>
              <a:rPr lang="en-US" altLang="zh-CN" sz="1800" b="1">
                <a:latin typeface="宋体" pitchFamily="2" charset="-122"/>
              </a:rPr>
              <a:t>=0.4</a:t>
            </a:r>
            <a:r>
              <a:rPr lang="en-US" altLang="zh-CN" sz="1800" b="1"/>
              <a:t>mA</a:t>
            </a:r>
            <a:r>
              <a:rPr lang="zh-CN" altLang="en-US" sz="1800" b="1">
                <a:latin typeface="宋体" pitchFamily="2" charset="-122"/>
              </a:rPr>
              <a:t>。由此可得出：</a:t>
            </a:r>
            <a:endParaRPr lang="zh-CN" altLang="en-US" sz="1800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64" name="矩形 2163"/>
          <p:cNvSpPr/>
          <p:nvPr/>
        </p:nvSpPr>
        <p:spPr>
          <a:xfrm>
            <a:off x="1752600" y="1183640"/>
            <a:ext cx="2971800" cy="3200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>
                <a:latin typeface="宋体" pitchFamily="2" charset="-122"/>
              </a:rPr>
              <a:t>   </a:t>
            </a:r>
            <a:r>
              <a:rPr lang="zh-CN" altLang="en-US" sz="1800" b="1">
                <a:latin typeface="宋体" pitchFamily="2" charset="-122"/>
              </a:rPr>
              <a:t>当驱动门输出高电平时，电流从驱动门拉出</a:t>
            </a:r>
            <a:r>
              <a:rPr lang="en-US" altLang="zh-CN" sz="1800" b="1">
                <a:latin typeface="宋体" pitchFamily="2" charset="-122"/>
              </a:rPr>
              <a:t>,</a:t>
            </a:r>
            <a:r>
              <a:rPr lang="zh-CN" altLang="en-US" sz="1800" b="1">
                <a:latin typeface="宋体" pitchFamily="2" charset="-122"/>
              </a:rPr>
              <a:t>流至负载门的输入端。</a:t>
            </a:r>
            <a:endParaRPr lang="zh-CN" altLang="en-US" sz="1800" b="1">
              <a:latin typeface="宋体" pitchFamily="2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1800" b="1">
                <a:latin typeface="宋体" pitchFamily="2" charset="-122"/>
              </a:rPr>
              <a:t>   </a:t>
            </a: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拉电流增大时，</a:t>
            </a:r>
            <a:r>
              <a:rPr lang="en-US" altLang="zh-CN" sz="1800" b="1">
                <a:solidFill>
                  <a:schemeClr val="accent2"/>
                </a:solidFill>
              </a:rPr>
              <a:t>R</a:t>
            </a:r>
            <a:r>
              <a:rPr lang="en-US" altLang="zh-CN" sz="1800" b="1" baseline="-25000">
                <a:solidFill>
                  <a:schemeClr val="accent2"/>
                </a:solidFill>
                <a:latin typeface="宋体" pitchFamily="2" charset="-122"/>
              </a:rPr>
              <a:t>C4</a:t>
            </a:r>
            <a:r>
              <a:rPr lang="zh-CN" altLang="en-US" sz="1800" b="1">
                <a:solidFill>
                  <a:schemeClr val="accent2"/>
                </a:solidFill>
                <a:latin typeface="宋体" pitchFamily="2" charset="-122"/>
              </a:rPr>
              <a:t>上的压降增大，会使输出高电平降低。因此，把允许拉出输出端的电流定义为</a:t>
            </a:r>
            <a:r>
              <a:rPr lang="zh-CN" altLang="en-US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输出高电平电流</a:t>
            </a:r>
            <a:r>
              <a:rPr lang="en-US" altLang="zh-CN" sz="18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</a:t>
            </a:r>
            <a:r>
              <a:rPr lang="en-US" altLang="zh-CN" sz="1800" b="1" baseline="-25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OH</a:t>
            </a:r>
            <a:r>
              <a:rPr lang="zh-CN" altLang="en-US" sz="18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2800"/>
          </a:p>
        </p:txBody>
      </p:sp>
      <p:sp>
        <p:nvSpPr>
          <p:cNvPr id="2165" name="文本占位符 2164"/>
          <p:cNvSpPr/>
          <p:nvPr>
            <p:ph type="body" idx="4294967295"/>
          </p:nvPr>
        </p:nvSpPr>
        <p:spPr>
          <a:xfrm>
            <a:off x="2895600" y="5603240"/>
            <a:ext cx="7239000" cy="6096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>
            <a:normAutofit fontScale="80000"/>
          </a:bodyPr>
          <a:p>
            <a:pPr marL="342900" indent="-342900" algn="just">
              <a:spcBef>
                <a:spcPct val="20000"/>
              </a:spcBef>
            </a:pPr>
            <a:r>
              <a:rPr lang="zh-CN" altLang="en-US" b="1">
                <a:solidFill>
                  <a:srgbClr val="CC0099"/>
                </a:solidFill>
                <a:latin typeface="宋体" pitchFamily="2" charset="-122"/>
              </a:rPr>
              <a:t>一般</a:t>
            </a:r>
            <a:r>
              <a:rPr lang="en-US" altLang="zh-CN" b="1" i="1">
                <a:solidFill>
                  <a:srgbClr val="CC0099"/>
                </a:solidFill>
              </a:rPr>
              <a:t>N</a:t>
            </a:r>
            <a:r>
              <a:rPr lang="en-US" altLang="zh-CN" b="1" baseline="-25000">
                <a:solidFill>
                  <a:srgbClr val="CC0099"/>
                </a:solidFill>
              </a:rPr>
              <a:t>OL</a:t>
            </a:r>
            <a:r>
              <a:rPr lang="en-US" altLang="zh-CN" b="1">
                <a:solidFill>
                  <a:srgbClr val="CC0099"/>
                </a:solidFill>
                <a:latin typeface="宋体" pitchFamily="2" charset="-122"/>
              </a:rPr>
              <a:t>≠</a:t>
            </a:r>
            <a:r>
              <a:rPr lang="en-US" altLang="zh-CN" b="1" i="1">
                <a:solidFill>
                  <a:srgbClr val="CC0099"/>
                </a:solidFill>
              </a:rPr>
              <a:t>N</a:t>
            </a:r>
            <a:r>
              <a:rPr lang="en-US" altLang="zh-CN" b="1" baseline="-25000">
                <a:solidFill>
                  <a:srgbClr val="CC0099"/>
                </a:solidFill>
              </a:rPr>
              <a:t>OH</a:t>
            </a:r>
            <a:r>
              <a:rPr lang="zh-CN" altLang="en-US" b="1">
                <a:solidFill>
                  <a:srgbClr val="CC0099"/>
                </a:solidFill>
                <a:latin typeface="宋体" pitchFamily="2" charset="-122"/>
              </a:rPr>
              <a:t>，常取两者中的较小值作为门电路的扇出系数，用</a:t>
            </a:r>
            <a:r>
              <a:rPr lang="en-US" altLang="zh-CN" b="1" i="1">
                <a:solidFill>
                  <a:srgbClr val="CC0099"/>
                </a:solidFill>
              </a:rPr>
              <a:t>N</a:t>
            </a:r>
            <a:r>
              <a:rPr lang="en-US" altLang="zh-CN" b="1" baseline="-25000">
                <a:solidFill>
                  <a:srgbClr val="CC0099"/>
                </a:solidFill>
              </a:rPr>
              <a:t>O</a:t>
            </a:r>
            <a:r>
              <a:rPr lang="zh-CN" altLang="en-US" b="1">
                <a:solidFill>
                  <a:srgbClr val="CC0099"/>
                </a:solidFill>
                <a:latin typeface="宋体" pitchFamily="2" charset="-122"/>
              </a:rPr>
              <a:t>表示。</a:t>
            </a:r>
            <a:endParaRPr lang="zh-CN" altLang="en-US">
              <a:solidFill>
                <a:srgbClr val="CC0099"/>
              </a:solidFill>
              <a:latin typeface="宋体" pitchFamily="2" charset="-122"/>
            </a:endParaRPr>
          </a:p>
        </p:txBody>
      </p:sp>
      <p:pic>
        <p:nvPicPr>
          <p:cNvPr id="2166" name="图片 2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634365"/>
            <a:ext cx="5334000" cy="3698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4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64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>
                                            <p:txEl>
                                              <p:charRg st="34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64">
                                            <p:txEl>
                                              <p:charRg st="34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4">
                                            <p:txEl>
                                              <p:charRg st="34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3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2" grpId="0" animBg="1"/>
      <p:bldP spid="2163" grpId="1" animBg="1"/>
      <p:bldP spid="2164" grpId="2" animBg="1" uiExpand="1" build="p"/>
      <p:bldP spid="2165" grpId="3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69" name="对象 2168"/>
          <p:cNvGraphicFramePr>
            <a:graphicFrameLocks noChangeAspect="1"/>
          </p:cNvGraphicFramePr>
          <p:nvPr/>
        </p:nvGraphicFramePr>
        <p:xfrm>
          <a:off x="4267200" y="2743200"/>
          <a:ext cx="3290888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704975" imgH="1323975" progId="Paint.Picture">
                  <p:embed/>
                </p:oleObj>
              </mc:Choice>
              <mc:Fallback>
                <p:oleObj name="" r:id="rId1" imgW="1704975" imgH="132397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7200" y="2743200"/>
                        <a:ext cx="3290888" cy="2555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" name="矩形 2169"/>
          <p:cNvSpPr/>
          <p:nvPr/>
        </p:nvSpPr>
        <p:spPr>
          <a:xfrm>
            <a:off x="2133600" y="609600"/>
            <a:ext cx="76962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/>
            <a:r>
              <a:rPr lang="zh-CN" altLang="en-US" sz="3200" b="1">
                <a:solidFill>
                  <a:srgbClr val="FF0000"/>
                </a:solidFill>
              </a:rPr>
              <a:t>五、</a:t>
            </a:r>
            <a:r>
              <a:rPr lang="en-US" altLang="zh-CN" sz="3200" b="1">
                <a:solidFill>
                  <a:srgbClr val="FF0000"/>
                </a:solidFill>
              </a:rPr>
              <a:t>TTL</a:t>
            </a:r>
            <a:r>
              <a:rPr lang="zh-CN" altLang="en-US" sz="3200" b="1">
                <a:solidFill>
                  <a:srgbClr val="FF0000"/>
                </a:solidFill>
                <a:latin typeface="宋体" pitchFamily="2" charset="-122"/>
              </a:rPr>
              <a:t>与非门举例</a:t>
            </a:r>
            <a:r>
              <a:rPr lang="en-US" altLang="zh-CN" sz="3200" b="1">
                <a:solidFill>
                  <a:srgbClr val="FF0000"/>
                </a:solidFill>
                <a:latin typeface="宋体" pitchFamily="2" charset="-122"/>
              </a:rPr>
              <a:t>——7400</a:t>
            </a:r>
            <a:endParaRPr lang="en-US" altLang="zh-CN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171" name="矩形 2170"/>
          <p:cNvSpPr/>
          <p:nvPr/>
        </p:nvSpPr>
        <p:spPr>
          <a:xfrm>
            <a:off x="2133600" y="1371600"/>
            <a:ext cx="8001000" cy="1066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2900" indent="-342900"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b="1">
                <a:latin typeface="宋体" pitchFamily="2" charset="-122"/>
              </a:rPr>
              <a:t>7400</a:t>
            </a:r>
            <a:r>
              <a:rPr lang="zh-CN" altLang="en-US" b="1">
                <a:latin typeface="宋体" pitchFamily="2" charset="-122"/>
              </a:rPr>
              <a:t>是一种典型的</a:t>
            </a:r>
            <a:r>
              <a:rPr lang="en-US" altLang="zh-CN" b="1"/>
              <a:t>TTL</a:t>
            </a:r>
            <a:r>
              <a:rPr lang="zh-CN" altLang="en-US" b="1">
                <a:latin typeface="宋体" pitchFamily="2" charset="-122"/>
              </a:rPr>
              <a:t>与非门器件，内部含有</a:t>
            </a:r>
            <a:r>
              <a:rPr lang="en-US" altLang="zh-CN" b="1">
                <a:latin typeface="宋体" pitchFamily="2" charset="-122"/>
              </a:rPr>
              <a:t>4</a:t>
            </a:r>
            <a:r>
              <a:rPr lang="zh-CN" altLang="en-US" b="1">
                <a:latin typeface="宋体" pitchFamily="2" charset="-122"/>
              </a:rPr>
              <a:t>个</a:t>
            </a:r>
            <a:r>
              <a:rPr lang="en-US" altLang="zh-CN" b="1">
                <a:latin typeface="宋体" pitchFamily="2" charset="-122"/>
              </a:rPr>
              <a:t>2</a:t>
            </a:r>
            <a:r>
              <a:rPr lang="zh-CN" altLang="en-US" b="1">
                <a:latin typeface="宋体" pitchFamily="2" charset="-122"/>
              </a:rPr>
              <a:t>输入端与非门，共有</a:t>
            </a:r>
            <a:r>
              <a:rPr lang="en-US" altLang="zh-CN" b="1">
                <a:latin typeface="宋体" pitchFamily="2" charset="-122"/>
              </a:rPr>
              <a:t>14</a:t>
            </a:r>
            <a:r>
              <a:rPr lang="zh-CN" altLang="en-US" b="1">
                <a:latin typeface="宋体" pitchFamily="2" charset="-122"/>
              </a:rPr>
              <a:t>个引脚。引脚排列图如图所示。</a:t>
            </a:r>
            <a:endParaRPr lang="zh-CN" altLang="en-US" sz="1800" b="1">
              <a:latin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74" name="矩形 2173"/>
          <p:cNvSpPr/>
          <p:nvPr/>
        </p:nvSpPr>
        <p:spPr>
          <a:xfrm>
            <a:off x="2209800" y="533400"/>
            <a:ext cx="76962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  <a:buClr>
                <a:schemeClr val="tx1"/>
              </a:buClr>
            </a:pP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六、 </a:t>
            </a:r>
            <a:r>
              <a:rPr lang="en-US" altLang="zh-CN" b="1">
                <a:solidFill>
                  <a:schemeClr val="accent2"/>
                </a:solidFill>
              </a:rPr>
              <a:t>TTL</a:t>
            </a:r>
            <a:r>
              <a:rPr lang="zh-CN" altLang="en-US" b="1">
                <a:solidFill>
                  <a:schemeClr val="accent2"/>
                </a:solidFill>
                <a:latin typeface="宋体" pitchFamily="2" charset="-122"/>
              </a:rPr>
              <a:t>门电路的其他类型</a:t>
            </a:r>
            <a:endParaRPr lang="zh-CN" altLang="en-US" sz="3200">
              <a:solidFill>
                <a:schemeClr val="accent2"/>
              </a:solidFill>
              <a:latin typeface="宋体" pitchFamily="2" charset="-122"/>
            </a:endParaRPr>
          </a:p>
        </p:txBody>
      </p:sp>
      <p:sp>
        <p:nvSpPr>
          <p:cNvPr id="2175" name="矩形 2174"/>
          <p:cNvSpPr/>
          <p:nvPr/>
        </p:nvSpPr>
        <p:spPr>
          <a:xfrm>
            <a:off x="2286000" y="1219200"/>
            <a:ext cx="76962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  <a:buClr>
                <a:schemeClr val="tx1"/>
              </a:buClr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．非门</a:t>
            </a:r>
            <a:endParaRPr lang="zh-CN" altLang="en-US" b="1">
              <a:solidFill>
                <a:schemeClr val="accent2"/>
              </a:solidFill>
              <a:latin typeface="宋体" pitchFamily="2" charset="-122"/>
            </a:endParaRPr>
          </a:p>
        </p:txBody>
      </p:sp>
      <p:pic>
        <p:nvPicPr>
          <p:cNvPr id="2176" name="图片 21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1731963"/>
            <a:ext cx="6553200" cy="3770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179" name="文本占位符 2178"/>
          <p:cNvSpPr/>
          <p:nvPr>
            <p:ph type="body" idx="4294967295"/>
          </p:nvPr>
        </p:nvSpPr>
        <p:spPr>
          <a:xfrm>
            <a:off x="1981200" y="533400"/>
            <a:ext cx="8178800" cy="9144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>
              <a:lnSpc>
                <a:spcPct val="90000"/>
              </a:lnSpc>
              <a:buNone/>
            </a:pPr>
            <a:endParaRPr lang="en-US" altLang="zh-CN"/>
          </a:p>
          <a:p>
            <a:pPr>
              <a:lnSpc>
                <a:spcPct val="90000"/>
              </a:lnSpc>
              <a:buNone/>
            </a:pP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zh-CN" altLang="en-US" b="1">
                <a:solidFill>
                  <a:srgbClr val="FF0000"/>
                </a:solidFill>
              </a:rPr>
              <a:t>．或非门</a:t>
            </a:r>
            <a:endParaRPr lang="zh-CN" altLang="en-US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>
              <a:lnSpc>
                <a:spcPct val="90000"/>
              </a:lnSpc>
              <a:buNone/>
            </a:pPr>
            <a:endParaRPr lang="zh-CN" altLang="en-US" b="1"/>
          </a:p>
          <a:p>
            <a:pPr algn="ctr">
              <a:lnSpc>
                <a:spcPct val="90000"/>
              </a:lnSpc>
              <a:buNone/>
            </a:pPr>
            <a:r>
              <a:rPr lang="zh-CN" altLang="en-US" sz="1800" b="1"/>
              <a:t> </a:t>
            </a:r>
            <a:endParaRPr lang="zh-CN" altLang="en-US" sz="1800" b="1"/>
          </a:p>
          <a:p>
            <a:pPr>
              <a:lnSpc>
                <a:spcPct val="90000"/>
              </a:lnSpc>
              <a:buNone/>
            </a:pPr>
            <a:endParaRPr lang="zh-CN" altLang="en-US" sz="1800" b="1"/>
          </a:p>
        </p:txBody>
      </p:sp>
      <p:pic>
        <p:nvPicPr>
          <p:cNvPr id="2180" name="图片 21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371600"/>
            <a:ext cx="8610600" cy="4179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183" name="文本占位符 2182"/>
          <p:cNvSpPr/>
          <p:nvPr>
            <p:ph type="body" idx="4294967295"/>
          </p:nvPr>
        </p:nvSpPr>
        <p:spPr>
          <a:xfrm>
            <a:off x="1828800" y="457200"/>
            <a:ext cx="8178800" cy="57531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3</a:t>
            </a:r>
            <a:r>
              <a:rPr lang="zh-CN" altLang="en-US" sz="2800" b="1">
                <a:solidFill>
                  <a:srgbClr val="FF0000"/>
                </a:solidFill>
              </a:rPr>
              <a:t>．与或非门</a:t>
            </a:r>
            <a:endParaRPr lang="zh-CN" altLang="en-US" sz="2400" b="1"/>
          </a:p>
          <a:p>
            <a:endParaRPr lang="zh-CN" altLang="en-US" sz="3600"/>
          </a:p>
        </p:txBody>
      </p:sp>
      <p:pic>
        <p:nvPicPr>
          <p:cNvPr id="2184" name="图片 21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958850"/>
            <a:ext cx="7162800" cy="5165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87" name="文本占位符 2186"/>
          <p:cNvSpPr/>
          <p:nvPr>
            <p:ph type="body" idx="4294967295"/>
          </p:nvPr>
        </p:nvSpPr>
        <p:spPr>
          <a:xfrm>
            <a:off x="1981200" y="1214755"/>
            <a:ext cx="8178800" cy="9906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p>
            <a:pPr>
              <a:lnSpc>
                <a:spcPct val="90000"/>
              </a:lnSpc>
              <a:buNone/>
            </a:pPr>
            <a:r>
              <a:rPr lang="zh-CN" altLang="en-US" sz="2000" b="1"/>
              <a:t>在工程实践中，有时需要将几个门的输出端并联使用，以实现与逻辑，称为</a:t>
            </a:r>
            <a:r>
              <a:rPr lang="zh-CN" altLang="en-US" sz="2000" b="1">
                <a:latin typeface="黑体" pitchFamily="49" charset="-122"/>
                <a:ea typeface="黑体" pitchFamily="49" charset="-122"/>
              </a:rPr>
              <a:t>线与</a:t>
            </a:r>
            <a:r>
              <a:rPr lang="zh-CN" altLang="en-US" sz="2000" b="1"/>
              <a:t>。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普通的</a:t>
            </a:r>
            <a:r>
              <a:rPr lang="en-US" altLang="zh-CN" sz="2000" b="1">
                <a:solidFill>
                  <a:srgbClr val="FF0000"/>
                </a:solidFill>
              </a:rPr>
              <a:t>TTL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门电路不能进行线与</a:t>
            </a:r>
            <a:r>
              <a:rPr lang="zh-CN" altLang="en-US" sz="2000" b="1">
                <a:latin typeface="宋体" pitchFamily="2" charset="-122"/>
              </a:rPr>
              <a:t>。</a:t>
            </a:r>
            <a:endParaRPr lang="zh-CN" altLang="en-US" sz="2000" b="1">
              <a:latin typeface="宋体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000" b="1">
                <a:latin typeface="宋体" pitchFamily="2" charset="-122"/>
              </a:rPr>
              <a:t>   为此，</a:t>
            </a:r>
            <a:r>
              <a:rPr lang="zh-CN" altLang="en-US" sz="2000" b="1"/>
              <a:t>专门生产了一种可以进行线与的门电路</a:t>
            </a:r>
            <a:r>
              <a:rPr lang="en-US" altLang="zh-CN" sz="2000" b="1"/>
              <a:t>——</a:t>
            </a:r>
            <a:r>
              <a:rPr lang="zh-CN" altLang="en-US" sz="2000" b="1"/>
              <a:t>集电极开路门。</a:t>
            </a:r>
            <a:endParaRPr lang="zh-CN" altLang="en-US"/>
          </a:p>
        </p:txBody>
      </p:sp>
      <p:sp>
        <p:nvSpPr>
          <p:cNvPr id="2188" name="矩形 2187"/>
          <p:cNvSpPr/>
          <p:nvPr/>
        </p:nvSpPr>
        <p:spPr>
          <a:xfrm>
            <a:off x="2286000" y="681355"/>
            <a:ext cx="76962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  <a:buClr>
                <a:schemeClr val="tx1"/>
              </a:buClr>
            </a:pPr>
            <a:r>
              <a:rPr lang="en-US" altLang="zh-CN" b="1">
                <a:solidFill>
                  <a:srgbClr val="FF0000"/>
                </a:solidFill>
              </a:rPr>
              <a:t>4</a:t>
            </a:r>
            <a:r>
              <a:rPr lang="zh-CN" altLang="en-US" b="1">
                <a:solidFill>
                  <a:srgbClr val="FF0000"/>
                </a:solidFill>
              </a:rPr>
              <a:t>．集电极开路门（ </a:t>
            </a:r>
            <a:r>
              <a:rPr lang="en-US" altLang="zh-CN" b="1">
                <a:solidFill>
                  <a:srgbClr val="FF0000"/>
                </a:solidFill>
              </a:rPr>
              <a:t>OC</a:t>
            </a:r>
            <a:r>
              <a:rPr lang="zh-CN" altLang="en-US" b="1">
                <a:solidFill>
                  <a:srgbClr val="FF0000"/>
                </a:solidFill>
              </a:rPr>
              <a:t>门）</a:t>
            </a:r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2189" name="对象 2188"/>
          <p:cNvGraphicFramePr>
            <a:graphicFrameLocks noChangeAspect="1"/>
          </p:cNvGraphicFramePr>
          <p:nvPr/>
        </p:nvGraphicFramePr>
        <p:xfrm>
          <a:off x="2362200" y="1519555"/>
          <a:ext cx="27416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1857375" imgH="3562350" progId="Paint.Picture">
                  <p:embed/>
                </p:oleObj>
              </mc:Choice>
              <mc:Fallback>
                <p:oleObj name="" r:id="rId1" imgW="1857375" imgH="356235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0" y="1519555"/>
                        <a:ext cx="2741613" cy="5257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90" name="图片 2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81555"/>
            <a:ext cx="3576638" cy="274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91" name="图片 2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5405755"/>
            <a:ext cx="2209800" cy="846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7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7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>
                                            <p:txEl>
                                              <p:charRg st="5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87">
                                            <p:txEl>
                                              <p:charRg st="5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87">
                                            <p:txEl>
                                              <p:charRg st="5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9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4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9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7" grpId="0" animBg="1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94" name="矩形 2193"/>
          <p:cNvSpPr/>
          <p:nvPr/>
        </p:nvSpPr>
        <p:spPr>
          <a:xfrm>
            <a:off x="2057400" y="1226185"/>
            <a:ext cx="8178800" cy="83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1</a:t>
            </a:r>
            <a:r>
              <a:rPr lang="zh-CN" altLang="en-US" sz="2000" b="1">
                <a:latin typeface="宋体" pitchFamily="2" charset="-122"/>
              </a:rPr>
              <a:t>）实现线与。   </a:t>
            </a:r>
            <a:endParaRPr lang="zh-CN" altLang="en-US" sz="2000" b="1"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latin typeface="宋体" pitchFamily="2" charset="-122"/>
              </a:rPr>
              <a:t>电路如右图所示，逻辑关系为</a:t>
            </a:r>
            <a:r>
              <a:rPr lang="en-US" altLang="zh-CN" sz="2000" b="1">
                <a:latin typeface="宋体" pitchFamily="2" charset="-122"/>
              </a:rPr>
              <a:t>:</a:t>
            </a:r>
            <a:endParaRPr lang="en-US" altLang="zh-CN" sz="2000" b="1"/>
          </a:p>
        </p:txBody>
      </p:sp>
      <p:sp>
        <p:nvSpPr>
          <p:cNvPr id="2195" name="矩形 2194"/>
          <p:cNvSpPr/>
          <p:nvPr/>
        </p:nvSpPr>
        <p:spPr>
          <a:xfrm>
            <a:off x="2286000" y="768985"/>
            <a:ext cx="44196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  <a:buClr>
                <a:schemeClr val="tx1"/>
              </a:buClr>
            </a:pPr>
            <a:r>
              <a:rPr lang="en-US" altLang="zh-CN" b="1">
                <a:solidFill>
                  <a:schemeClr val="hlink"/>
                </a:solidFill>
              </a:rPr>
              <a:t>OC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门主要有以下几方面的应用：</a:t>
            </a:r>
            <a:endParaRPr lang="zh-CN" altLang="en-US" b="1">
              <a:solidFill>
                <a:schemeClr val="hlink"/>
              </a:solidFill>
            </a:endParaRPr>
          </a:p>
        </p:txBody>
      </p:sp>
      <p:sp>
        <p:nvSpPr>
          <p:cNvPr id="2196" name="矩形 2195"/>
          <p:cNvSpPr/>
          <p:nvPr/>
        </p:nvSpPr>
        <p:spPr>
          <a:xfrm>
            <a:off x="2133600" y="2597785"/>
            <a:ext cx="8178800" cy="83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2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）实现电平转换。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如图示，可使输出高电平变为</a:t>
            </a:r>
            <a:r>
              <a:rPr lang="en-US" altLang="zh-CN" sz="2000" b="1">
                <a:solidFill>
                  <a:schemeClr val="accent2"/>
                </a:solidFill>
                <a:latin typeface="宋体" pitchFamily="2" charset="-122"/>
              </a:rPr>
              <a:t>10</a:t>
            </a:r>
            <a:r>
              <a:rPr lang="en-US" altLang="zh-CN" sz="2000" b="1">
                <a:solidFill>
                  <a:schemeClr val="accent2"/>
                </a:solidFill>
              </a:rPr>
              <a:t>V</a:t>
            </a:r>
            <a:r>
              <a:rPr lang="zh-CN" altLang="en-US" sz="2000" b="1">
                <a:solidFill>
                  <a:schemeClr val="accent2"/>
                </a:solidFill>
                <a:latin typeface="宋体" pitchFamily="2" charset="-122"/>
              </a:rPr>
              <a:t>。</a:t>
            </a:r>
            <a:endParaRPr lang="zh-CN" altLang="en-US" sz="2000" b="1">
              <a:solidFill>
                <a:schemeClr val="accent2"/>
              </a:solidFill>
              <a:latin typeface="宋体" pitchFamily="2" charset="-122"/>
            </a:endParaRPr>
          </a:p>
        </p:txBody>
      </p:sp>
      <p:graphicFrame>
        <p:nvGraphicFramePr>
          <p:cNvPr id="2197" name="对象 2196"/>
          <p:cNvGraphicFramePr>
            <a:graphicFrameLocks noChangeAspect="1"/>
          </p:cNvGraphicFramePr>
          <p:nvPr/>
        </p:nvGraphicFramePr>
        <p:xfrm>
          <a:off x="2743200" y="1988185"/>
          <a:ext cx="2600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2600325" imgH="523875" progId="Paint.Picture">
                  <p:embed/>
                </p:oleObj>
              </mc:Choice>
              <mc:Fallback>
                <p:oleObj name="" r:id="rId1" imgW="2600325" imgH="523875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3200" y="1988185"/>
                        <a:ext cx="2600325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" name="矩形 2197"/>
          <p:cNvSpPr/>
          <p:nvPr/>
        </p:nvSpPr>
        <p:spPr>
          <a:xfrm>
            <a:off x="2489200" y="5569585"/>
            <a:ext cx="4368800" cy="83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（</a:t>
            </a:r>
            <a:r>
              <a:rPr lang="en-US" altLang="zh-CN" sz="2000" b="1">
                <a:solidFill>
                  <a:srgbClr val="CC0099"/>
                </a:solidFill>
                <a:latin typeface="宋体" pitchFamily="2" charset="-122"/>
              </a:rPr>
              <a:t>3</a:t>
            </a: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）用做驱动器。</a:t>
            </a:r>
            <a:endParaRPr lang="zh-CN" altLang="en-US" sz="2000" b="1">
              <a:solidFill>
                <a:srgbClr val="CC0099"/>
              </a:solidFill>
              <a:latin typeface="宋体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sz="2000" b="1">
                <a:solidFill>
                  <a:srgbClr val="CC0099"/>
                </a:solidFill>
                <a:latin typeface="宋体" pitchFamily="2" charset="-122"/>
              </a:rPr>
              <a:t>如图是用来驱动发光二极管的电路。</a:t>
            </a:r>
            <a:endParaRPr lang="zh-CN" altLang="en-US" sz="2000" b="1">
              <a:solidFill>
                <a:srgbClr val="CC0099"/>
              </a:solidFill>
              <a:latin typeface="宋体" pitchFamily="2" charset="-122"/>
            </a:endParaRPr>
          </a:p>
        </p:txBody>
      </p:sp>
      <p:pic>
        <p:nvPicPr>
          <p:cNvPr id="2199" name="图片 2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86485"/>
            <a:ext cx="2667000" cy="2576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00" name="图片 2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359785"/>
            <a:ext cx="2447925" cy="202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01" name="图片 2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38" y="4045585"/>
            <a:ext cx="2190750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4" grpId="0" animBg="1"/>
      <p:bldP spid="2196" grpId="1" animBg="1"/>
      <p:bldP spid="2198" grpId="2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04" name="文本占位符 2203"/>
          <p:cNvSpPr/>
          <p:nvPr>
            <p:ph type="body" idx="4294967295"/>
          </p:nvPr>
        </p:nvSpPr>
        <p:spPr>
          <a:xfrm>
            <a:off x="1828800" y="1223010"/>
            <a:ext cx="8331200" cy="1600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25000"/>
              </a:lnSpc>
              <a:buNone/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zh-CN" altLang="en-US" sz="2400" b="1">
                <a:latin typeface="宋体" pitchFamily="2" charset="-122"/>
              </a:rPr>
              <a:t>当输出高电平时，</a:t>
            </a:r>
            <a:endParaRPr lang="zh-CN" altLang="en-US" sz="2400" b="1">
              <a:latin typeface="宋体" pitchFamily="2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b="1">
                <a:latin typeface="宋体" pitchFamily="2" charset="-122"/>
              </a:rPr>
              <a:t> </a:t>
            </a:r>
            <a:r>
              <a:rPr lang="en-US" altLang="zh-CN" sz="2400" b="1" i="1"/>
              <a:t>R</a:t>
            </a:r>
            <a:r>
              <a:rPr lang="en-US" altLang="zh-CN" sz="2400" b="1" baseline="-25000"/>
              <a:t>P</a:t>
            </a:r>
            <a:r>
              <a:rPr lang="zh-CN" altLang="en-US" sz="2400" b="1">
                <a:latin typeface="宋体" pitchFamily="2" charset="-122"/>
              </a:rPr>
              <a:t>不能太大。</a:t>
            </a:r>
            <a:r>
              <a:rPr lang="en-US" altLang="zh-CN" sz="2400" b="1" i="1"/>
              <a:t>R</a:t>
            </a:r>
            <a:r>
              <a:rPr lang="en-US" altLang="zh-CN" sz="2400" b="1" baseline="-25000"/>
              <a:t>P</a:t>
            </a:r>
            <a:r>
              <a:rPr lang="zh-CN" altLang="en-US" sz="2400" b="1">
                <a:latin typeface="宋体" pitchFamily="2" charset="-122"/>
              </a:rPr>
              <a:t>为最大值时要保证输出电压为</a:t>
            </a:r>
            <a:r>
              <a:rPr lang="en-US" altLang="zh-CN" sz="2400" b="1" i="1"/>
              <a:t>V</a:t>
            </a:r>
            <a:r>
              <a:rPr lang="en-US" altLang="zh-CN" sz="2400" b="1" baseline="-25000"/>
              <a:t>OH</a:t>
            </a:r>
            <a:r>
              <a:rPr lang="zh-CN" altLang="en-US" sz="2400" b="1" baseline="-25000">
                <a:latin typeface="宋体" pitchFamily="2" charset="-122"/>
              </a:rPr>
              <a:t>（</a:t>
            </a:r>
            <a:r>
              <a:rPr lang="en-US" altLang="zh-CN" sz="2400" b="1" baseline="-25000"/>
              <a:t>min</a:t>
            </a:r>
            <a:r>
              <a:rPr lang="zh-CN" altLang="en-US" sz="2400" b="1" baseline="-25000">
                <a:latin typeface="宋体" pitchFamily="2" charset="-122"/>
              </a:rPr>
              <a:t>）</a:t>
            </a:r>
            <a:r>
              <a:rPr lang="zh-CN" altLang="en-US" sz="2400" b="1">
                <a:latin typeface="宋体" pitchFamily="2" charset="-122"/>
              </a:rPr>
              <a:t>，由</a:t>
            </a:r>
            <a:endParaRPr lang="zh-CN" altLang="en-US" sz="2400"/>
          </a:p>
        </p:txBody>
      </p:sp>
      <p:sp>
        <p:nvSpPr>
          <p:cNvPr id="2205" name="矩形 2204"/>
          <p:cNvSpPr/>
          <p:nvPr/>
        </p:nvSpPr>
        <p:spPr>
          <a:xfrm>
            <a:off x="2286000" y="613410"/>
            <a:ext cx="7162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</a:rPr>
              <a:t>OC</a:t>
            </a:r>
            <a:r>
              <a:rPr lang="zh-CN" altLang="en-US" b="1">
                <a:solidFill>
                  <a:srgbClr val="FF0000"/>
                </a:solidFill>
              </a:rPr>
              <a:t>门进行线与时，外接上拉电阻</a:t>
            </a:r>
            <a:r>
              <a:rPr lang="en-US" altLang="zh-CN" b="1">
                <a:solidFill>
                  <a:srgbClr val="FF0000"/>
                </a:solidFill>
              </a:rPr>
              <a:t>R</a:t>
            </a:r>
            <a:r>
              <a:rPr lang="en-US" altLang="zh-CN" b="1" baseline="-25000">
                <a:solidFill>
                  <a:srgbClr val="FF0000"/>
                </a:solidFill>
              </a:rPr>
              <a:t>P</a:t>
            </a:r>
            <a:r>
              <a:rPr lang="zh-CN" altLang="en-US" b="1">
                <a:solidFill>
                  <a:srgbClr val="FF0000"/>
                </a:solidFill>
              </a:rPr>
              <a:t>的选择：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2206" name="对象 2205"/>
          <p:cNvGraphicFramePr>
            <a:graphicFrameLocks noChangeAspect="1"/>
          </p:cNvGraphicFramePr>
          <p:nvPr/>
        </p:nvGraphicFramePr>
        <p:xfrm>
          <a:off x="2362200" y="4347210"/>
          <a:ext cx="28194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390775" imgH="752475" progId="Paint.Picture">
                  <p:embed/>
                </p:oleObj>
              </mc:Choice>
              <mc:Fallback>
                <p:oleObj name="" r:id="rId1" imgW="2390775" imgH="75247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0" y="4347210"/>
                        <a:ext cx="2819400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7" name="对象 2206"/>
          <p:cNvGraphicFramePr>
            <a:graphicFrameLocks noChangeAspect="1"/>
          </p:cNvGraphicFramePr>
          <p:nvPr/>
        </p:nvGraphicFramePr>
        <p:xfrm>
          <a:off x="2819400" y="2442210"/>
          <a:ext cx="3733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2390775" imgH="295275" progId="Paint.Picture">
                  <p:embed/>
                </p:oleObj>
              </mc:Choice>
              <mc:Fallback>
                <p:oleObj name="" r:id="rId3" imgW="2390775" imgH="295275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2442210"/>
                        <a:ext cx="3733800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8" name="矩形 2207"/>
          <p:cNvSpPr/>
          <p:nvPr/>
        </p:nvSpPr>
        <p:spPr>
          <a:xfrm>
            <a:off x="2209800" y="3356610"/>
            <a:ext cx="914400" cy="685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spcBef>
                <a:spcPct val="20000"/>
              </a:spcBef>
            </a:pPr>
            <a:r>
              <a:rPr lang="zh-CN" altLang="en-US" b="1">
                <a:latin typeface="宋体" pitchFamily="2" charset="-122"/>
              </a:rPr>
              <a:t>得：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2209" name="图片 2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3056573"/>
            <a:ext cx="4724400" cy="3455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0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04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>
                                            <p:txEl>
                                              <p:charRg st="12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4">
                                            <p:txEl>
                                              <p:charRg st="12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04">
                                            <p:txEl>
                                              <p:charRg st="12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9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4" grpId="0" animBg="1" uiExpand="1" build="p"/>
      <p:bldP spid="220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12" name="文本占位符 2211"/>
          <p:cNvSpPr/>
          <p:nvPr>
            <p:ph type="body" idx="4294967295"/>
          </p:nvPr>
        </p:nvSpPr>
        <p:spPr>
          <a:xfrm>
            <a:off x="2057400" y="3565525"/>
            <a:ext cx="1371600" cy="1066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>
              <a:buNone/>
            </a:pPr>
            <a:r>
              <a:rPr lang="zh-CN" altLang="en-US" sz="2400" b="1">
                <a:latin typeface="宋体" pitchFamily="2" charset="-122"/>
              </a:rPr>
              <a:t>得：</a:t>
            </a:r>
            <a:endParaRPr lang="zh-CN" altLang="en-US" sz="2400"/>
          </a:p>
        </p:txBody>
      </p:sp>
      <p:sp>
        <p:nvSpPr>
          <p:cNvPr id="2213" name="矩形 2212"/>
          <p:cNvSpPr/>
          <p:nvPr/>
        </p:nvSpPr>
        <p:spPr>
          <a:xfrm>
            <a:off x="1905000" y="669925"/>
            <a:ext cx="8153400" cy="1066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 b="1">
                <a:solidFill>
                  <a:schemeClr val="hlink"/>
                </a:solidFill>
              </a:rPr>
              <a:t>（</a:t>
            </a:r>
            <a:r>
              <a:rPr lang="en-US" altLang="zh-CN" b="1">
                <a:solidFill>
                  <a:schemeClr val="hlink"/>
                </a:solidFill>
              </a:rPr>
              <a:t>2</a:t>
            </a:r>
            <a:r>
              <a:rPr lang="zh-CN" altLang="en-US" b="1">
                <a:solidFill>
                  <a:schemeClr val="hlink"/>
                </a:solidFill>
              </a:rPr>
              <a:t>）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当输出低电平时，</a:t>
            </a:r>
            <a:endParaRPr lang="zh-CN" altLang="en-US" b="1">
              <a:solidFill>
                <a:schemeClr val="hlink"/>
              </a:solidFill>
              <a:latin typeface="宋体" pitchFamily="2" charset="-122"/>
            </a:endParaRPr>
          </a:p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b="1" i="1">
                <a:solidFill>
                  <a:schemeClr val="hlink"/>
                </a:solidFill>
              </a:rPr>
              <a:t>R</a:t>
            </a:r>
            <a:r>
              <a:rPr lang="en-US" altLang="zh-CN" b="1" baseline="-25000">
                <a:solidFill>
                  <a:schemeClr val="hlink"/>
                </a:solidFill>
              </a:rPr>
              <a:t>P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不能太小。</a:t>
            </a:r>
            <a:r>
              <a:rPr lang="en-US" altLang="zh-CN" b="1" i="1">
                <a:solidFill>
                  <a:schemeClr val="hlink"/>
                </a:solidFill>
              </a:rPr>
              <a:t>R</a:t>
            </a:r>
            <a:r>
              <a:rPr lang="en-US" altLang="zh-CN" b="1" baseline="-25000">
                <a:solidFill>
                  <a:schemeClr val="hlink"/>
                </a:solidFill>
              </a:rPr>
              <a:t>P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为最小值时要保证输出电压为</a:t>
            </a:r>
            <a:r>
              <a:rPr lang="en-US" altLang="zh-CN" b="1" i="1">
                <a:solidFill>
                  <a:schemeClr val="hlink"/>
                </a:solidFill>
              </a:rPr>
              <a:t>V</a:t>
            </a:r>
            <a:r>
              <a:rPr lang="en-US" altLang="zh-CN" b="1" baseline="-25000">
                <a:solidFill>
                  <a:schemeClr val="hlink"/>
                </a:solidFill>
              </a:rPr>
              <a:t>OL</a:t>
            </a:r>
            <a:r>
              <a:rPr lang="zh-CN" altLang="en-US" b="1" baseline="-25000">
                <a:solidFill>
                  <a:schemeClr val="hlink"/>
                </a:solidFill>
              </a:rPr>
              <a:t>（</a:t>
            </a:r>
            <a:r>
              <a:rPr lang="en-US" altLang="zh-CN" b="1" baseline="-25000">
                <a:solidFill>
                  <a:schemeClr val="hlink"/>
                </a:solidFill>
              </a:rPr>
              <a:t>max</a:t>
            </a:r>
            <a:r>
              <a:rPr lang="zh-CN" altLang="en-US" b="1" baseline="-25000">
                <a:solidFill>
                  <a:schemeClr val="hlink"/>
                </a:solidFill>
              </a:rPr>
              <a:t>）</a:t>
            </a: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，</a:t>
            </a:r>
            <a:endParaRPr lang="zh-CN" altLang="en-US" b="1">
              <a:solidFill>
                <a:schemeClr val="hlink"/>
              </a:solidFill>
              <a:latin typeface="宋体" pitchFamily="2" charset="-122"/>
            </a:endParaRPr>
          </a:p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 b="1">
                <a:solidFill>
                  <a:schemeClr val="hlink"/>
                </a:solidFill>
                <a:latin typeface="宋体" pitchFamily="2" charset="-122"/>
              </a:rPr>
              <a:t>由</a:t>
            </a:r>
            <a:endParaRPr lang="zh-CN" altLang="en-US" b="1">
              <a:solidFill>
                <a:schemeClr val="hlink"/>
              </a:solidFill>
            </a:endParaRPr>
          </a:p>
        </p:txBody>
      </p:sp>
      <p:sp>
        <p:nvSpPr>
          <p:cNvPr id="2214" name="矩形 2213"/>
          <p:cNvSpPr/>
          <p:nvPr/>
        </p:nvSpPr>
        <p:spPr>
          <a:xfrm>
            <a:off x="1981200" y="4784725"/>
            <a:ext cx="3962400" cy="1066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>
              <a:spcBef>
                <a:spcPct val="20000"/>
              </a:spcBef>
            </a:pP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所以：</a:t>
            </a:r>
            <a:r>
              <a:rPr lang="zh-CN" altLang="en-US" sz="2000" b="1">
                <a:solidFill>
                  <a:srgbClr val="FF0000"/>
                </a:solidFill>
                <a:latin typeface="宋体" pitchFamily="2" charset="-122"/>
              </a:rPr>
              <a:t>        </a:t>
            </a:r>
            <a:endParaRPr lang="zh-CN" altLang="en-US" sz="2000" b="1">
              <a:solidFill>
                <a:srgbClr val="FF0000"/>
              </a:solidFill>
              <a:latin typeface="宋体" pitchFamily="2" charset="-122"/>
            </a:endParaRPr>
          </a:p>
          <a:p>
            <a:pPr marL="0" indent="0">
              <a:spcBef>
                <a:spcPct val="20000"/>
              </a:spcBef>
            </a:pPr>
            <a:r>
              <a:rPr lang="en-US" altLang="zh-CN" b="1" i="1">
                <a:solidFill>
                  <a:srgbClr val="FF0000"/>
                </a:solidFill>
              </a:rPr>
              <a:t>R</a:t>
            </a:r>
            <a:r>
              <a:rPr lang="en-US" altLang="zh-CN" b="1" baseline="-25000">
                <a:solidFill>
                  <a:srgbClr val="FF0000"/>
                </a:solidFill>
              </a:rPr>
              <a:t>P</a:t>
            </a:r>
            <a:r>
              <a:rPr lang="zh-CN" altLang="en-US" b="1" baseline="-25000">
                <a:solidFill>
                  <a:srgbClr val="FF0000"/>
                </a:solidFill>
              </a:rPr>
              <a:t>（</a:t>
            </a:r>
            <a:r>
              <a:rPr lang="en-US" altLang="zh-CN" b="1" baseline="-25000">
                <a:solidFill>
                  <a:srgbClr val="FF0000"/>
                </a:solidFill>
              </a:rPr>
              <a:t>min</a:t>
            </a:r>
            <a:r>
              <a:rPr lang="zh-CN" altLang="en-US" b="1" baseline="-25000">
                <a:solidFill>
                  <a:srgbClr val="FF0000"/>
                </a:solidFill>
              </a:rPr>
              <a:t>）</a:t>
            </a:r>
            <a:r>
              <a:rPr lang="zh-CN" altLang="en-US" b="1">
                <a:solidFill>
                  <a:srgbClr val="FF0000"/>
                </a:solidFill>
              </a:rPr>
              <a:t>＜</a:t>
            </a:r>
            <a:r>
              <a:rPr lang="en-US" altLang="zh-CN" b="1" i="1">
                <a:solidFill>
                  <a:srgbClr val="FF0000"/>
                </a:solidFill>
              </a:rPr>
              <a:t>R</a:t>
            </a:r>
            <a:r>
              <a:rPr lang="en-US" altLang="zh-CN" b="1" baseline="-25000">
                <a:solidFill>
                  <a:srgbClr val="FF0000"/>
                </a:solidFill>
              </a:rPr>
              <a:t>P</a:t>
            </a:r>
            <a:r>
              <a:rPr lang="zh-CN" altLang="en-US" b="1">
                <a:solidFill>
                  <a:srgbClr val="FF0000"/>
                </a:solidFill>
              </a:rPr>
              <a:t>＜</a:t>
            </a:r>
            <a:r>
              <a:rPr lang="en-US" altLang="zh-CN" b="1" i="1">
                <a:solidFill>
                  <a:srgbClr val="FF0000"/>
                </a:solidFill>
              </a:rPr>
              <a:t>R</a:t>
            </a:r>
            <a:r>
              <a:rPr lang="en-US" altLang="zh-CN" b="1" baseline="-25000">
                <a:solidFill>
                  <a:srgbClr val="FF0000"/>
                </a:solidFill>
              </a:rPr>
              <a:t>P</a:t>
            </a:r>
            <a:r>
              <a:rPr lang="zh-CN" altLang="en-US" b="1" baseline="-25000">
                <a:solidFill>
                  <a:srgbClr val="FF0000"/>
                </a:solidFill>
              </a:rPr>
              <a:t>（</a:t>
            </a:r>
            <a:r>
              <a:rPr lang="en-US" altLang="zh-CN" b="1" baseline="-25000">
                <a:solidFill>
                  <a:srgbClr val="FF0000"/>
                </a:solidFill>
              </a:rPr>
              <a:t>max</a:t>
            </a:r>
            <a:r>
              <a:rPr lang="zh-CN" altLang="en-US" b="1" baseline="-25000">
                <a:solidFill>
                  <a:srgbClr val="FF0000"/>
                </a:solidFill>
              </a:rPr>
              <a:t>）</a:t>
            </a:r>
            <a:endParaRPr lang="zh-CN" altLang="en-US" b="1">
              <a:solidFill>
                <a:srgbClr val="FF0000"/>
              </a:solidFill>
            </a:endParaRPr>
          </a:p>
        </p:txBody>
      </p:sp>
      <p:graphicFrame>
        <p:nvGraphicFramePr>
          <p:cNvPr id="2215" name="对象 2214"/>
          <p:cNvGraphicFramePr>
            <a:graphicFrameLocks noChangeAspect="1"/>
          </p:cNvGraphicFramePr>
          <p:nvPr/>
        </p:nvGraphicFramePr>
        <p:xfrm>
          <a:off x="2362200" y="2041525"/>
          <a:ext cx="3676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3676650" imgH="847725" progId="Paint.Picture">
                  <p:embed/>
                </p:oleObj>
              </mc:Choice>
              <mc:Fallback>
                <p:oleObj name="" r:id="rId1" imgW="3676650" imgH="847725" progId="Paint.Picture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0" y="2041525"/>
                        <a:ext cx="3676650" cy="84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6" name="对象 2215"/>
          <p:cNvGraphicFramePr>
            <a:graphicFrameLocks noChangeAspect="1"/>
          </p:cNvGraphicFramePr>
          <p:nvPr/>
        </p:nvGraphicFramePr>
        <p:xfrm>
          <a:off x="2971800" y="3489325"/>
          <a:ext cx="28575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2857500" imgH="895350" progId="Paint.Picture">
                  <p:embed/>
                </p:oleObj>
              </mc:Choice>
              <mc:Fallback>
                <p:oleObj name="" r:id="rId3" imgW="2857500" imgH="895350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3489325"/>
                        <a:ext cx="2857500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17" name="图片 22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692400"/>
            <a:ext cx="4724400" cy="3455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3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>
                                            <p:txEl>
                                              <p:charRg st="1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3">
                                            <p:txEl>
                                              <p:charRg st="1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3">
                                            <p:txEl>
                                              <p:charRg st="1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1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>
                                            <p:txEl>
                                              <p:charRg st="4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13">
                                            <p:txEl>
                                              <p:charRg st="4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13">
                                            <p:txEl>
                                              <p:charRg st="4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1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2" nodeType="click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2" grpId="0" animBg="1" build="p"/>
      <p:bldP spid="2213" grpId="1" animBg="1" uiExpand="1" build="p"/>
      <p:bldP spid="2214" grpId="2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20" name="文本占位符 2219"/>
          <p:cNvSpPr/>
          <p:nvPr>
            <p:ph type="body" idx="4294967295"/>
          </p:nvPr>
        </p:nvSpPr>
        <p:spPr>
          <a:xfrm>
            <a:off x="1981200" y="1232535"/>
            <a:ext cx="8178800" cy="17526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fontScale="90000" lnSpcReduction="20000"/>
          </a:bodyPr>
          <a:p>
            <a:pPr algn="just">
              <a:spcBef>
                <a:spcPct val="0"/>
              </a:spcBef>
              <a:buNone/>
            </a:pPr>
            <a:r>
              <a:rPr lang="zh-CN" altLang="en-US" sz="2000" b="1">
                <a:latin typeface="宋体" pitchFamily="2" charset="-122"/>
              </a:rPr>
              <a:t>（</a:t>
            </a:r>
            <a:r>
              <a:rPr lang="en-US" altLang="zh-CN" sz="2000" b="1">
                <a:latin typeface="宋体" pitchFamily="2" charset="-122"/>
              </a:rPr>
              <a:t>1</a:t>
            </a:r>
            <a:r>
              <a:rPr lang="zh-CN" altLang="en-US" sz="2000" b="1">
                <a:latin typeface="宋体" pitchFamily="2" charset="-122"/>
              </a:rPr>
              <a:t>）三态输出门的结构及工作原理。</a:t>
            </a:r>
            <a:endParaRPr lang="zh-CN" altLang="en-US" sz="2000" b="1"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当</a:t>
            </a:r>
            <a:r>
              <a:rPr lang="en-US" altLang="zh-CN" sz="2000" b="1" i="1">
                <a:solidFill>
                  <a:schemeClr val="folHlink"/>
                </a:solidFill>
              </a:rPr>
              <a:t>EN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=0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时，</a:t>
            </a:r>
            <a:r>
              <a:rPr lang="en-US" altLang="zh-CN" sz="2000" b="1">
                <a:solidFill>
                  <a:schemeClr val="folHlink"/>
                </a:solidFill>
              </a:rPr>
              <a:t>G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输出为</a:t>
            </a:r>
            <a:r>
              <a:rPr lang="en-US" altLang="zh-CN" sz="2000" b="1">
                <a:solidFill>
                  <a:schemeClr val="folHlink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，</a:t>
            </a: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r>
              <a:rPr lang="en-US" altLang="zh-CN" sz="2000" b="1" baseline="-25000">
                <a:solidFill>
                  <a:schemeClr val="folHlink"/>
                </a:solidFill>
                <a:latin typeface="宋体" pitchFamily="2" charset="-122"/>
              </a:rPr>
              <a:t>1</a:t>
            </a:r>
            <a:r>
              <a:rPr lang="zh-CN" altLang="en-US" sz="2000" b="1">
                <a:solidFill>
                  <a:schemeClr val="folHlink"/>
                </a:solidFill>
                <a:latin typeface="宋体" pitchFamily="2" charset="-122"/>
              </a:rPr>
              <a:t>截止，相当于一个正常的二输入端与非门，称为正常工作状态。</a:t>
            </a:r>
            <a:endParaRPr lang="zh-CN" altLang="en-US" sz="2000" b="1">
              <a:solidFill>
                <a:schemeClr val="folHlink"/>
              </a:solidFill>
              <a:latin typeface="宋体" pitchFamily="2" charset="-122"/>
            </a:endParaRPr>
          </a:p>
          <a:p>
            <a:pPr algn="just"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当</a:t>
            </a:r>
            <a:r>
              <a:rPr lang="en-US" altLang="zh-CN" sz="2000" b="1" i="1">
                <a:solidFill>
                  <a:srgbClr val="FF0000"/>
                </a:solidFill>
              </a:rPr>
              <a:t>EN</a:t>
            </a:r>
            <a:r>
              <a:rPr lang="en-US" altLang="zh-CN" sz="2000" b="1">
                <a:solidFill>
                  <a:srgbClr val="FF0000"/>
                </a:solidFill>
              </a:rPr>
              <a:t>=1</a:t>
            </a:r>
            <a:r>
              <a:rPr lang="zh-CN" altLang="en-US" sz="2000" b="1">
                <a:solidFill>
                  <a:srgbClr val="FF0000"/>
                </a:solidFill>
              </a:rPr>
              <a:t>时，</a:t>
            </a:r>
            <a:r>
              <a:rPr lang="en-US" altLang="zh-CN" sz="2000" b="1">
                <a:solidFill>
                  <a:srgbClr val="FF0000"/>
                </a:solidFill>
              </a:rPr>
              <a:t>G</a:t>
            </a:r>
            <a:r>
              <a:rPr lang="zh-CN" altLang="en-US" sz="2000" b="1">
                <a:solidFill>
                  <a:srgbClr val="FF0000"/>
                </a:solidFill>
              </a:rPr>
              <a:t>输出为</a:t>
            </a:r>
            <a:r>
              <a:rPr lang="en-US" altLang="zh-CN" sz="2000" b="1">
                <a:solidFill>
                  <a:srgbClr val="FF0000"/>
                </a:solidFill>
              </a:rPr>
              <a:t>0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4</a:t>
            </a:r>
            <a:r>
              <a:rPr lang="zh-CN" altLang="en-US" sz="2000" b="1">
                <a:solidFill>
                  <a:srgbClr val="FF0000"/>
                </a:solidFill>
              </a:rPr>
              <a:t>、</a:t>
            </a:r>
            <a:r>
              <a:rPr lang="en-US" altLang="zh-CN" sz="2000" b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>
                <a:solidFill>
                  <a:srgbClr val="FF0000"/>
                </a:solidFill>
              </a:rPr>
              <a:t>3</a:t>
            </a:r>
            <a:r>
              <a:rPr lang="zh-CN" altLang="en-US" sz="2000" b="1">
                <a:solidFill>
                  <a:srgbClr val="FF0000"/>
                </a:solidFill>
              </a:rPr>
              <a:t>都截止。这时从输出端</a:t>
            </a:r>
            <a:r>
              <a:rPr lang="en-US" altLang="zh-CN" sz="2000" b="1">
                <a:solidFill>
                  <a:srgbClr val="FF0000"/>
                </a:solidFill>
              </a:rPr>
              <a:t>L</a:t>
            </a:r>
            <a:r>
              <a:rPr lang="zh-CN" altLang="en-US" sz="2000" b="1">
                <a:solidFill>
                  <a:srgbClr val="FF0000"/>
                </a:solidFill>
              </a:rPr>
              <a:t>看进去，呈现高阻，称为高阻态，或禁止态。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21" name="矩形 2220"/>
          <p:cNvSpPr/>
          <p:nvPr/>
        </p:nvSpPr>
        <p:spPr>
          <a:xfrm>
            <a:off x="2133600" y="699135"/>
            <a:ext cx="35052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0" indent="0"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5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．三态输出门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2222" name="图片 22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985135"/>
            <a:ext cx="4138613" cy="3421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23" name="图片 2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213735"/>
            <a:ext cx="2257425" cy="96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24" name="图片 2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661535"/>
            <a:ext cx="2409825" cy="1030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20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0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charRg st="18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20">
                                            <p:txEl>
                                              <p:charRg st="18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0">
                                            <p:txEl>
                                              <p:charRg st="18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charRg st="6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0">
                                            <p:txEl>
                                              <p:charRg st="6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20">
                                            <p:txEl>
                                              <p:charRg st="6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0" grpId="0" animBg="1" uiExpand="1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0</TotalTime>
  <Words>9766</Words>
  <Application>WPS 演示</Application>
  <PresentationFormat>宽屏</PresentationFormat>
  <Paragraphs>1253</Paragraphs>
  <Slides>119</Slides>
  <Notes>112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116</vt:i4>
      </vt:variant>
      <vt:variant>
        <vt:lpstr>幻灯片标题</vt:lpstr>
      </vt:variant>
      <vt:variant>
        <vt:i4>119</vt:i4>
      </vt:variant>
    </vt:vector>
  </HeadingPairs>
  <TitlesOfParts>
    <vt:vector size="261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Times New Roman</vt:lpstr>
      <vt:lpstr>楷体_GB2312</vt:lpstr>
      <vt:lpstr>Symbol</vt:lpstr>
      <vt:lpstr>宋体</vt:lpstr>
      <vt:lpstr>Arial Unicode MS</vt:lpstr>
      <vt:lpstr>汉仪书宋二KW</vt:lpstr>
      <vt:lpstr>Tw Cen MT</vt:lpstr>
      <vt:lpstr>Calibri</vt:lpstr>
      <vt:lpstr>Helvetica Neue</vt:lpstr>
      <vt:lpstr>汉仪楷体简</vt:lpstr>
      <vt:lpstr>Comic Sans MS</vt:lpstr>
      <vt:lpstr>Dotum</vt:lpstr>
      <vt:lpstr>Apple SD Gothic Neo</vt:lpstr>
      <vt:lpstr>幼圆</vt:lpstr>
      <vt:lpstr>华文宋体</vt:lpstr>
      <vt:lpstr>-apple-system</vt:lpstr>
      <vt:lpstr>Kingsoft Sign</vt:lpstr>
      <vt:lpstr>Thonburi</vt:lpstr>
      <vt:lpstr>水滴</vt:lpstr>
      <vt:lpstr>MSPhotoEd.3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MSPhotoEd.3</vt:lpstr>
      <vt:lpstr>MSPhotoEd.3</vt:lpstr>
      <vt:lpstr>MSPhotoEd.3</vt:lpstr>
      <vt:lpstr>Equation.3</vt:lpstr>
      <vt:lpstr>Equation.3</vt:lpstr>
      <vt:lpstr>Equation.3</vt:lpstr>
      <vt:lpstr>Equation.3</vt:lpstr>
      <vt:lpstr>MSPhotoEd.3</vt:lpstr>
      <vt:lpstr>MSPhotoEd.3</vt:lpstr>
      <vt:lpstr>MSPhotoEd.3</vt:lpstr>
      <vt:lpstr>Equation.3</vt:lpstr>
      <vt:lpstr>MSPhotoEd.3</vt:lpstr>
      <vt:lpstr>Equation.3</vt:lpstr>
      <vt:lpstr>MSPhotoEd.3</vt:lpstr>
      <vt:lpstr>Equation.3</vt:lpstr>
      <vt:lpstr>Equation.3</vt:lpstr>
      <vt:lpstr>Equation.3</vt:lpstr>
      <vt:lpstr>Equation.3</vt:lpstr>
      <vt:lpstr>Equation.3</vt:lpstr>
      <vt:lpstr>Equation.3</vt:lpstr>
      <vt:lpstr>MSPhotoEd.3</vt:lpstr>
      <vt:lpstr>MSPhotoEd.3</vt:lpstr>
      <vt:lpstr>MSPhotoEd.3</vt:lpstr>
      <vt:lpstr>MSPhotoEd.3</vt:lpstr>
      <vt:lpstr>Equation.3</vt:lpstr>
      <vt:lpstr>MSPhotoEd.3</vt:lpstr>
      <vt:lpstr>Equation.3</vt:lpstr>
      <vt:lpstr>MSPhotoEd.3</vt:lpstr>
      <vt:lpstr>Equation.3</vt:lpstr>
      <vt:lpstr>Equation.3</vt:lpstr>
      <vt:lpstr>MSPhotoEd.3</vt:lpstr>
      <vt:lpstr>Equation.3</vt:lpstr>
      <vt:lpstr>Equation.3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MSPhotoEd.3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MSPhotoEd.3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MSPhotoEd.3</vt:lpstr>
      <vt:lpstr>MSPhotoEd.3</vt:lpstr>
      <vt:lpstr>Equation.3</vt:lpstr>
      <vt:lpstr>MSPhotoEd.3</vt:lpstr>
      <vt:lpstr>Equation.3</vt:lpstr>
      <vt:lpstr>Equation.3</vt:lpstr>
      <vt:lpstr>Equation.3</vt:lpstr>
      <vt:lpstr>Equation.3</vt:lpstr>
      <vt:lpstr>Paint.Picture</vt:lpstr>
      <vt:lpstr>Paint.Picture</vt:lpstr>
      <vt:lpstr>Equation.DSMT4</vt:lpstr>
      <vt:lpstr>Visio.Drawing.11</vt:lpstr>
      <vt:lpstr>MSPhotoEd.3</vt:lpstr>
      <vt:lpstr>Visio.Drawing.11</vt:lpstr>
      <vt:lpstr>Visio.Drawing.11</vt:lpstr>
      <vt:lpstr>Equation.DSMT4</vt:lpstr>
      <vt:lpstr>Visio.Drawing.11</vt:lpstr>
      <vt:lpstr>Visio.Drawing.11</vt:lpstr>
      <vt:lpstr>Equation.3</vt:lpstr>
      <vt:lpstr>Paint.Picture</vt:lpstr>
      <vt:lpstr>Equation.3</vt:lpstr>
      <vt:lpstr>Equation.3</vt:lpstr>
      <vt:lpstr>Paint.Picture</vt:lpstr>
      <vt:lpstr>Equation.3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Equation.3</vt:lpstr>
      <vt:lpstr>Equation.3</vt:lpstr>
      <vt:lpstr>Paint.Picture</vt:lpstr>
      <vt:lpstr>PowerPoint 演示文稿</vt:lpstr>
      <vt:lpstr> 概述</vt:lpstr>
      <vt:lpstr>2.1 概述</vt:lpstr>
      <vt:lpstr>2.2 逻辑代数中的三种基本运算</vt:lpstr>
      <vt:lpstr>与</vt:lpstr>
      <vt:lpstr>或</vt:lpstr>
      <vt:lpstr>非</vt:lpstr>
      <vt:lpstr>几种常用的复合逻辑运算</vt:lpstr>
      <vt:lpstr>几种常用的复合逻辑运算</vt:lpstr>
      <vt:lpstr>几种常用的复合逻辑运算</vt:lpstr>
      <vt:lpstr>获得高、低电平的基本原理</vt:lpstr>
      <vt:lpstr>正逻辑：高电平表示1，低电平表示0 负逻辑：高电平表示0，低电平表示1 </vt:lpstr>
      <vt:lpstr>半导体二极管门电路 半导体二极管的结构和外特性 （Diode）</vt:lpstr>
      <vt:lpstr>3.2.1二极管的开关特性：</vt:lpstr>
      <vt:lpstr>二极管的开关等效电路：</vt:lpstr>
      <vt:lpstr>二极管的动态电流波形：</vt:lpstr>
      <vt:lpstr>PowerPoint 演示文稿</vt:lpstr>
      <vt:lpstr> 二极管或门</vt:lpstr>
      <vt:lpstr>二极管构成的门电路的缺点</vt:lpstr>
      <vt:lpstr>3.3 CMOS门电路 MOS管的开关特性</vt:lpstr>
      <vt:lpstr>以N沟道增强型为例：</vt:lpstr>
      <vt:lpstr>PowerPoint 演示文稿</vt:lpstr>
      <vt:lpstr>二、输入特性和输出特性</vt:lpstr>
      <vt:lpstr>漏极特性曲线（分三个区域）</vt:lpstr>
      <vt:lpstr>漏极特性曲线（分三个区域）</vt:lpstr>
      <vt:lpstr>漏极特性曲线（分三个区域）</vt:lpstr>
      <vt:lpstr>漏极特性曲线（分三个区域）</vt:lpstr>
      <vt:lpstr>三、MOS管的基本开关电路</vt:lpstr>
      <vt:lpstr>四、等效电路</vt:lpstr>
      <vt:lpstr>五、MOS管的四种类型</vt:lpstr>
      <vt:lpstr> CMOS反相器的电路结构和工作原理</vt:lpstr>
      <vt:lpstr>二、电压、电流传输特性</vt:lpstr>
      <vt:lpstr>三、输入噪声容限</vt:lpstr>
      <vt:lpstr>PowerPoint 演示文稿</vt:lpstr>
      <vt:lpstr> CMOS 反相器的静态输入和输出特性</vt:lpstr>
      <vt:lpstr>二、输出特性</vt:lpstr>
      <vt:lpstr>二、输出特性</vt:lpstr>
      <vt:lpstr>3.3.4   CMOS反相器的动态特性</vt:lpstr>
      <vt:lpstr>PowerPoint 演示文稿</vt:lpstr>
      <vt:lpstr>三、动态功耗 </vt:lpstr>
      <vt:lpstr>PowerPoint 演示文稿</vt:lpstr>
      <vt:lpstr>PowerPoint 演示文稿</vt:lpstr>
      <vt:lpstr>PowerPoint 演示文稿</vt:lpstr>
      <vt:lpstr>以NPN为例说明工作原理：</vt:lpstr>
      <vt:lpstr>二、三极管的输入特性和输出特性       三极管的输入特性曲线（NPN）</vt:lpstr>
      <vt:lpstr>三极管的输出特性</vt:lpstr>
      <vt:lpstr>PowerPoint 演示文稿</vt:lpstr>
      <vt:lpstr>三、双极型三极管的基本开关电路</vt:lpstr>
      <vt:lpstr>工作状态分析：</vt:lpstr>
      <vt:lpstr>图解分析法：</vt:lpstr>
      <vt:lpstr>四、三极管的开关等效电路</vt:lpstr>
      <vt:lpstr>PowerPoint 演示文稿</vt:lpstr>
      <vt:lpstr>五、动态开关特性</vt:lpstr>
      <vt:lpstr>六 、三极管反相器</vt:lpstr>
      <vt:lpstr>例3.5.1：计算参数设计是否合理</vt:lpstr>
      <vt:lpstr>例3.5.1：计算参数设计是否合理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二、电压传输特性</vt:lpstr>
      <vt:lpstr>二、电压传输特性</vt:lpstr>
      <vt:lpstr>二、电压传输特性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晶体管工作状态及放大状态下管型、电极的判别</vt:lpstr>
      <vt:lpstr>PowerPoint 演示文稿</vt:lpstr>
      <vt:lpstr>PowerPoint 演示文稿</vt:lpstr>
      <vt:lpstr>PowerPoint 演示文稿</vt:lpstr>
      <vt:lpstr>三、DTL与非门电路</vt:lpstr>
      <vt:lpstr>2.2  TTL逻辑门电路</vt:lpstr>
      <vt:lpstr>PowerPoint 演示文稿</vt:lpstr>
      <vt:lpstr>PowerPoint 演示文稿</vt:lpstr>
      <vt:lpstr>PowerPoint 演示文稿</vt:lpstr>
      <vt:lpstr>二、TTL与非门的开关速度</vt:lpstr>
      <vt:lpstr>   </vt:lpstr>
      <vt:lpstr>PowerPoint 演示文稿</vt:lpstr>
      <vt:lpstr>PowerPoint 演示文稿</vt:lpstr>
      <vt:lpstr>2．几个重要参数</vt:lpstr>
      <vt:lpstr>3．抗干扰能力</vt:lpstr>
      <vt:lpstr>1．输入低电平电流IIL与输入高电平电流IIH （1）输入低电平电流IIL——是指当门电路的输入端接低电平时，从门电路输入端流出的电流。</vt:lpstr>
      <vt:lpstr>（2）输入高电平电流IIH——是指当门电路的输入端接高电平时，流入输入端的电流。有两种情况。 </vt:lpstr>
      <vt:lpstr> （1）灌电流负载</vt:lpstr>
      <vt:lpstr> （2）拉电流负载。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电路和电路元件</dc:title>
  <dc:creator>chunxian gao</dc:creator>
  <cp:lastModifiedBy>图小童</cp:lastModifiedBy>
  <cp:revision>532</cp:revision>
  <dcterms:created xsi:type="dcterms:W3CDTF">2024-05-24T08:47:24Z</dcterms:created>
  <dcterms:modified xsi:type="dcterms:W3CDTF">2024-05-24T08:47:24Z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3FC91F0B2A84EDDA40EA1F665AFDD9E1_43</vt:lpwstr>
  </property>
  <property fmtid="{D5CDD505-2E9C-101B-9397-08002B2CF9AE}" pid="3" name="KSOProductBuildVer">
    <vt:lpwstr>2052-6.5.2.8766</vt:lpwstr>
  </property>
</Properties>
</file>